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56" r:id="rId5"/>
    <p:sldId id="272" r:id="rId6"/>
    <p:sldId id="273" r:id="rId7"/>
    <p:sldId id="274" r:id="rId8"/>
    <p:sldId id="275" r:id="rId9"/>
    <p:sldId id="276" r:id="rId10"/>
    <p:sldId id="281" r:id="rId11"/>
    <p:sldId id="336" r:id="rId12"/>
    <p:sldId id="341" r:id="rId13"/>
    <p:sldId id="337" r:id="rId14"/>
    <p:sldId id="340" r:id="rId15"/>
    <p:sldId id="342" r:id="rId16"/>
    <p:sldId id="339" r:id="rId17"/>
    <p:sldId id="282" r:id="rId18"/>
    <p:sldId id="280" r:id="rId19"/>
    <p:sldId id="344" r:id="rId20"/>
    <p:sldId id="335" r:id="rId21"/>
    <p:sldId id="268" r:id="rId22"/>
    <p:sldId id="271" r:id="rId23"/>
    <p:sldId id="343" r:id="rId2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909EF-89F7-4E0E-A271-F146D4730B56}" v="632" dt="2020-08-22T21:54:43.748"/>
    <p1510:client id="{80479BFC-A050-42E5-A8EC-2CEE7167802F}" v="4198" dt="2020-08-22T21:56:28.133"/>
    <p1510:client id="{8E8BA1A7-B8A3-4C65-90C9-C734CC6EBE2E}" v="1765" dt="2020-08-22T21:18:09.46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BBB047-6FD2-4573-9E1E-78BDDA3E92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686687-7367-4E45-8420-63ED7825BECE}">
      <dgm:prSet phldrT="[Text]"/>
      <dgm:spPr/>
      <dgm:t>
        <a:bodyPr/>
        <a:lstStyle/>
        <a:p>
          <a:r>
            <a:rPr lang="en-SG" b="0" dirty="0"/>
            <a:t>Select a facility  to advance </a:t>
          </a:r>
          <a:r>
            <a:rPr lang="en-SG" b="0" dirty="0">
              <a:latin typeface="+mn-lt"/>
            </a:rPr>
            <a:t>book</a:t>
          </a:r>
        </a:p>
      </dgm:t>
    </dgm:pt>
    <dgm:pt modelId="{C1DB0CAF-09E3-46FB-B85C-7B4DB882A266}" type="parTrans" cxnId="{BFDD5243-1CA3-4F7A-8860-40203EEB9C32}">
      <dgm:prSet/>
      <dgm:spPr/>
      <dgm:t>
        <a:bodyPr/>
        <a:lstStyle/>
        <a:p>
          <a:endParaRPr lang="en-SG"/>
        </a:p>
      </dgm:t>
    </dgm:pt>
    <dgm:pt modelId="{A6317EF7-9EC6-48BF-9DBD-BB4487BD1D11}" type="sibTrans" cxnId="{BFDD5243-1CA3-4F7A-8860-40203EEB9C32}">
      <dgm:prSet/>
      <dgm:spPr/>
      <dgm:t>
        <a:bodyPr/>
        <a:lstStyle/>
        <a:p>
          <a:endParaRPr lang="en-SG"/>
        </a:p>
      </dgm:t>
    </dgm:pt>
    <dgm:pt modelId="{171B52FF-6D66-4304-B32A-26148278D678}">
      <dgm:prSet phldrT="[Text]"/>
      <dgm:spPr/>
      <dgm:t>
        <a:bodyPr/>
        <a:lstStyle/>
        <a:p>
          <a:pPr rtl="0"/>
          <a:r>
            <a:rPr lang="en-SG" b="0" i="0" dirty="0">
              <a:latin typeface="+mn-lt"/>
            </a:rPr>
            <a:t>Check-in using QR code at the lounge</a:t>
          </a:r>
        </a:p>
      </dgm:t>
    </dgm:pt>
    <dgm:pt modelId="{12071618-1B68-4E4F-9FA0-373B24E2C0FD}" type="parTrans" cxnId="{F18C98FE-B939-4F2A-B2DB-B00CAC53BBBF}">
      <dgm:prSet/>
      <dgm:spPr/>
      <dgm:t>
        <a:bodyPr/>
        <a:lstStyle/>
        <a:p>
          <a:endParaRPr lang="en-SG"/>
        </a:p>
      </dgm:t>
    </dgm:pt>
    <dgm:pt modelId="{62D58F3B-8541-41C0-AECB-0C6AA5BD6651}" type="sibTrans" cxnId="{F18C98FE-B939-4F2A-B2DB-B00CAC53BBBF}">
      <dgm:prSet/>
      <dgm:spPr/>
      <dgm:t>
        <a:bodyPr/>
        <a:lstStyle/>
        <a:p>
          <a:endParaRPr lang="en-SG"/>
        </a:p>
      </dgm:t>
    </dgm:pt>
    <dgm:pt modelId="{8EE4698B-BC54-4A9E-BCD4-D179BC04C3EF}">
      <dgm:prSet phldrT="[Text]" custT="1"/>
      <dgm:spPr/>
      <dgm:t>
        <a:bodyPr/>
        <a:lstStyle/>
        <a:p>
          <a:r>
            <a:rPr lang="en-SG" sz="2800" b="0" dirty="0"/>
            <a:t>Login using credentials</a:t>
          </a:r>
          <a:endParaRPr lang="en-SG" sz="2800" b="0" i="0" u="none" strike="noStrike" cap="none" baseline="0" noProof="0" dirty="0">
            <a:solidFill>
              <a:srgbClr val="010000"/>
            </a:solidFill>
            <a:latin typeface="Arial Black"/>
          </a:endParaRPr>
        </a:p>
      </dgm:t>
    </dgm:pt>
    <dgm:pt modelId="{DCB07469-2888-4061-9C48-BC1BAEBF62DA}" type="sibTrans" cxnId="{B28E0D83-0110-410F-A926-7A6A3705C271}">
      <dgm:prSet/>
      <dgm:spPr/>
      <dgm:t>
        <a:bodyPr/>
        <a:lstStyle/>
        <a:p>
          <a:endParaRPr lang="en-SG"/>
        </a:p>
      </dgm:t>
    </dgm:pt>
    <dgm:pt modelId="{F122CF38-53EF-45CF-A610-A679033E0094}" type="parTrans" cxnId="{B28E0D83-0110-410F-A926-7A6A3705C271}">
      <dgm:prSet/>
      <dgm:spPr/>
      <dgm:t>
        <a:bodyPr/>
        <a:lstStyle/>
        <a:p>
          <a:endParaRPr lang="en-SG"/>
        </a:p>
      </dgm:t>
    </dgm:pt>
    <dgm:pt modelId="{86464D9B-FB5B-4DA2-90B2-5F5DB7CC8FDD}" type="pres">
      <dgm:prSet presAssocID="{19BBB047-6FD2-4573-9E1E-78BDDA3E9234}" presName="Name0" presStyleCnt="0">
        <dgm:presLayoutVars>
          <dgm:dir/>
          <dgm:resizeHandles val="exact"/>
        </dgm:presLayoutVars>
      </dgm:prSet>
      <dgm:spPr/>
    </dgm:pt>
    <dgm:pt modelId="{F7DC8AA9-B101-495D-8697-2337AA77A3F8}" type="pres">
      <dgm:prSet presAssocID="{8EE4698B-BC54-4A9E-BCD4-D179BC04C3EF}" presName="node" presStyleLbl="node1" presStyleIdx="0" presStyleCnt="3">
        <dgm:presLayoutVars>
          <dgm:bulletEnabled val="1"/>
        </dgm:presLayoutVars>
      </dgm:prSet>
      <dgm:spPr/>
    </dgm:pt>
    <dgm:pt modelId="{F4D5B025-A33A-48DA-9A97-AC8BB1A29FD9}" type="pres">
      <dgm:prSet presAssocID="{DCB07469-2888-4061-9C48-BC1BAEBF62DA}" presName="sibTrans" presStyleLbl="sibTrans2D1" presStyleIdx="0" presStyleCnt="2"/>
      <dgm:spPr/>
    </dgm:pt>
    <dgm:pt modelId="{C96FE550-70F2-4895-922A-E5B32AB79DA6}" type="pres">
      <dgm:prSet presAssocID="{DCB07469-2888-4061-9C48-BC1BAEBF62DA}" presName="connectorText" presStyleLbl="sibTrans2D1" presStyleIdx="0" presStyleCnt="2"/>
      <dgm:spPr/>
    </dgm:pt>
    <dgm:pt modelId="{4351957F-D435-4A1F-9460-E5C1CC569E96}" type="pres">
      <dgm:prSet presAssocID="{1A686687-7367-4E45-8420-63ED7825BECE}" presName="node" presStyleLbl="node1" presStyleIdx="1" presStyleCnt="3">
        <dgm:presLayoutVars>
          <dgm:bulletEnabled val="1"/>
        </dgm:presLayoutVars>
      </dgm:prSet>
      <dgm:spPr/>
    </dgm:pt>
    <dgm:pt modelId="{49CDEAD8-B1EA-4AB4-B771-D3FBB6574E0B}" type="pres">
      <dgm:prSet presAssocID="{A6317EF7-9EC6-48BF-9DBD-BB4487BD1D11}" presName="sibTrans" presStyleLbl="sibTrans2D1" presStyleIdx="1" presStyleCnt="2"/>
      <dgm:spPr/>
    </dgm:pt>
    <dgm:pt modelId="{1F3CAEE6-695C-4F4B-901E-1316AD7C4544}" type="pres">
      <dgm:prSet presAssocID="{A6317EF7-9EC6-48BF-9DBD-BB4487BD1D11}" presName="connectorText" presStyleLbl="sibTrans2D1" presStyleIdx="1" presStyleCnt="2"/>
      <dgm:spPr/>
    </dgm:pt>
    <dgm:pt modelId="{DFD7F794-69D1-4B3D-BCFC-16F124BC647D}" type="pres">
      <dgm:prSet presAssocID="{171B52FF-6D66-4304-B32A-26148278D678}" presName="node" presStyleLbl="node1" presStyleIdx="2" presStyleCnt="3" custScaleX="105650" custScaleY="106532" custLinFactNeighborX="-10593" custLinFactNeighborY="1833">
        <dgm:presLayoutVars>
          <dgm:bulletEnabled val="1"/>
        </dgm:presLayoutVars>
      </dgm:prSet>
      <dgm:spPr/>
    </dgm:pt>
  </dgm:ptLst>
  <dgm:cxnLst>
    <dgm:cxn modelId="{030D5B06-28E9-4470-8B13-0208031769F2}" type="presOf" srcId="{8EE4698B-BC54-4A9E-BCD4-D179BC04C3EF}" destId="{F7DC8AA9-B101-495D-8697-2337AA77A3F8}" srcOrd="0" destOrd="0" presId="urn:microsoft.com/office/officeart/2005/8/layout/process1"/>
    <dgm:cxn modelId="{BFDD5243-1CA3-4F7A-8860-40203EEB9C32}" srcId="{19BBB047-6FD2-4573-9E1E-78BDDA3E9234}" destId="{1A686687-7367-4E45-8420-63ED7825BECE}" srcOrd="1" destOrd="0" parTransId="{C1DB0CAF-09E3-46FB-B85C-7B4DB882A266}" sibTransId="{A6317EF7-9EC6-48BF-9DBD-BB4487BD1D11}"/>
    <dgm:cxn modelId="{390DFD48-64BB-4D87-9D46-FF104B83369F}" type="presOf" srcId="{171B52FF-6D66-4304-B32A-26148278D678}" destId="{DFD7F794-69D1-4B3D-BCFC-16F124BC647D}" srcOrd="0" destOrd="0" presId="urn:microsoft.com/office/officeart/2005/8/layout/process1"/>
    <dgm:cxn modelId="{3006A96A-87BE-4CB8-820A-06E8E764B74F}" type="presOf" srcId="{19BBB047-6FD2-4573-9E1E-78BDDA3E9234}" destId="{86464D9B-FB5B-4DA2-90B2-5F5DB7CC8FDD}" srcOrd="0" destOrd="0" presId="urn:microsoft.com/office/officeart/2005/8/layout/process1"/>
    <dgm:cxn modelId="{A370057B-6367-42F1-81E9-F483B35B3A19}" type="presOf" srcId="{1A686687-7367-4E45-8420-63ED7825BECE}" destId="{4351957F-D435-4A1F-9460-E5C1CC569E96}" srcOrd="0" destOrd="0" presId="urn:microsoft.com/office/officeart/2005/8/layout/process1"/>
    <dgm:cxn modelId="{B28E0D83-0110-410F-A926-7A6A3705C271}" srcId="{19BBB047-6FD2-4573-9E1E-78BDDA3E9234}" destId="{8EE4698B-BC54-4A9E-BCD4-D179BC04C3EF}" srcOrd="0" destOrd="0" parTransId="{F122CF38-53EF-45CF-A610-A679033E0094}" sibTransId="{DCB07469-2888-4061-9C48-BC1BAEBF62DA}"/>
    <dgm:cxn modelId="{DC8FEF9D-85EA-4E57-9472-1ADEA443EE2D}" type="presOf" srcId="{DCB07469-2888-4061-9C48-BC1BAEBF62DA}" destId="{C96FE550-70F2-4895-922A-E5B32AB79DA6}" srcOrd="1" destOrd="0" presId="urn:microsoft.com/office/officeart/2005/8/layout/process1"/>
    <dgm:cxn modelId="{382B25A7-48C4-48C7-BECD-AA640751C18D}" type="presOf" srcId="{A6317EF7-9EC6-48BF-9DBD-BB4487BD1D11}" destId="{1F3CAEE6-695C-4F4B-901E-1316AD7C4544}" srcOrd="1" destOrd="0" presId="urn:microsoft.com/office/officeart/2005/8/layout/process1"/>
    <dgm:cxn modelId="{9FBB4FC0-E704-438E-8155-628566FA549F}" type="presOf" srcId="{DCB07469-2888-4061-9C48-BC1BAEBF62DA}" destId="{F4D5B025-A33A-48DA-9A97-AC8BB1A29FD9}" srcOrd="0" destOrd="0" presId="urn:microsoft.com/office/officeart/2005/8/layout/process1"/>
    <dgm:cxn modelId="{DDB103F5-6D3D-4707-BACB-77723B7FBAFA}" type="presOf" srcId="{A6317EF7-9EC6-48BF-9DBD-BB4487BD1D11}" destId="{49CDEAD8-B1EA-4AB4-B771-D3FBB6574E0B}" srcOrd="0" destOrd="0" presId="urn:microsoft.com/office/officeart/2005/8/layout/process1"/>
    <dgm:cxn modelId="{F18C98FE-B939-4F2A-B2DB-B00CAC53BBBF}" srcId="{19BBB047-6FD2-4573-9E1E-78BDDA3E9234}" destId="{171B52FF-6D66-4304-B32A-26148278D678}" srcOrd="2" destOrd="0" parTransId="{12071618-1B68-4E4F-9FA0-373B24E2C0FD}" sibTransId="{62D58F3B-8541-41C0-AECB-0C6AA5BD6651}"/>
    <dgm:cxn modelId="{06C46E3B-1A23-42B6-92F8-85B36C3D8E26}" type="presParOf" srcId="{86464D9B-FB5B-4DA2-90B2-5F5DB7CC8FDD}" destId="{F7DC8AA9-B101-495D-8697-2337AA77A3F8}" srcOrd="0" destOrd="0" presId="urn:microsoft.com/office/officeart/2005/8/layout/process1"/>
    <dgm:cxn modelId="{18D91EAC-464C-4E29-AA6E-029B091F9F5A}" type="presParOf" srcId="{86464D9B-FB5B-4DA2-90B2-5F5DB7CC8FDD}" destId="{F4D5B025-A33A-48DA-9A97-AC8BB1A29FD9}" srcOrd="1" destOrd="0" presId="urn:microsoft.com/office/officeart/2005/8/layout/process1"/>
    <dgm:cxn modelId="{94CCED0B-53D9-4CC5-8E29-7117DE22FC25}" type="presParOf" srcId="{F4D5B025-A33A-48DA-9A97-AC8BB1A29FD9}" destId="{C96FE550-70F2-4895-922A-E5B32AB79DA6}" srcOrd="0" destOrd="0" presId="urn:microsoft.com/office/officeart/2005/8/layout/process1"/>
    <dgm:cxn modelId="{D53F7347-23EA-4FEA-9ECD-933AA472E754}" type="presParOf" srcId="{86464D9B-FB5B-4DA2-90B2-5F5DB7CC8FDD}" destId="{4351957F-D435-4A1F-9460-E5C1CC569E96}" srcOrd="2" destOrd="0" presId="urn:microsoft.com/office/officeart/2005/8/layout/process1"/>
    <dgm:cxn modelId="{CDF80919-6FC7-4DB3-AC0B-8B61740455FE}" type="presParOf" srcId="{86464D9B-FB5B-4DA2-90B2-5F5DB7CC8FDD}" destId="{49CDEAD8-B1EA-4AB4-B771-D3FBB6574E0B}" srcOrd="3" destOrd="0" presId="urn:microsoft.com/office/officeart/2005/8/layout/process1"/>
    <dgm:cxn modelId="{BFBED510-E2BF-4107-B2BC-0506E3F677DD}" type="presParOf" srcId="{49CDEAD8-B1EA-4AB4-B771-D3FBB6574E0B}" destId="{1F3CAEE6-695C-4F4B-901E-1316AD7C4544}" srcOrd="0" destOrd="0" presId="urn:microsoft.com/office/officeart/2005/8/layout/process1"/>
    <dgm:cxn modelId="{447F0ABF-3529-4BD8-B39B-B234CC4507BD}" type="presParOf" srcId="{86464D9B-FB5B-4DA2-90B2-5F5DB7CC8FDD}" destId="{DFD7F794-69D1-4B3D-BCFC-16F124BC647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BBB047-6FD2-4573-9E1E-78BDDA3E923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A686687-7367-4E45-8420-63ED7825BECE}">
      <dgm:prSet phldrT="[Text]"/>
      <dgm:spPr/>
      <dgm:t>
        <a:bodyPr/>
        <a:lstStyle/>
        <a:p>
          <a:pPr rtl="0"/>
          <a:r>
            <a:rPr lang="en-SG" dirty="0">
              <a:latin typeface="+mn-lt"/>
            </a:rPr>
            <a:t>Scan QR code at the amenity</a:t>
          </a:r>
        </a:p>
      </dgm:t>
    </dgm:pt>
    <dgm:pt modelId="{C1DB0CAF-09E3-46FB-B85C-7B4DB882A266}" type="parTrans" cxnId="{BFDD5243-1CA3-4F7A-8860-40203EEB9C32}">
      <dgm:prSet/>
      <dgm:spPr/>
      <dgm:t>
        <a:bodyPr/>
        <a:lstStyle/>
        <a:p>
          <a:endParaRPr lang="en-SG"/>
        </a:p>
      </dgm:t>
    </dgm:pt>
    <dgm:pt modelId="{A6317EF7-9EC6-48BF-9DBD-BB4487BD1D11}" type="sibTrans" cxnId="{BFDD5243-1CA3-4F7A-8860-40203EEB9C32}">
      <dgm:prSet/>
      <dgm:spPr/>
      <dgm:t>
        <a:bodyPr/>
        <a:lstStyle/>
        <a:p>
          <a:endParaRPr lang="en-SG"/>
        </a:p>
      </dgm:t>
    </dgm:pt>
    <dgm:pt modelId="{171B52FF-6D66-4304-B32A-26148278D678}">
      <dgm:prSet phldrT="[Text]"/>
      <dgm:spPr/>
      <dgm:t>
        <a:bodyPr/>
        <a:lstStyle/>
        <a:p>
          <a:r>
            <a:rPr lang="en-SG"/>
            <a:t>Check-in </a:t>
          </a:r>
          <a:r>
            <a:rPr lang="en-SG">
              <a:latin typeface="Arial Black" panose="020B0A04020102020204"/>
            </a:rPr>
            <a:t>and</a:t>
          </a:r>
          <a:r>
            <a:rPr lang="en-SG"/>
            <a:t> enjoy!</a:t>
          </a:r>
          <a:endParaRPr lang="en-SG" dirty="0"/>
        </a:p>
      </dgm:t>
    </dgm:pt>
    <dgm:pt modelId="{12071618-1B68-4E4F-9FA0-373B24E2C0FD}" type="parTrans" cxnId="{F18C98FE-B939-4F2A-B2DB-B00CAC53BBBF}">
      <dgm:prSet/>
      <dgm:spPr/>
      <dgm:t>
        <a:bodyPr/>
        <a:lstStyle/>
        <a:p>
          <a:endParaRPr lang="en-SG"/>
        </a:p>
      </dgm:t>
    </dgm:pt>
    <dgm:pt modelId="{62D58F3B-8541-41C0-AECB-0C6AA5BD6651}" type="sibTrans" cxnId="{F18C98FE-B939-4F2A-B2DB-B00CAC53BBBF}">
      <dgm:prSet/>
      <dgm:spPr/>
      <dgm:t>
        <a:bodyPr/>
        <a:lstStyle/>
        <a:p>
          <a:endParaRPr lang="en-SG"/>
        </a:p>
      </dgm:t>
    </dgm:pt>
    <dgm:pt modelId="{8EE4698B-BC54-4A9E-BCD4-D179BC04C3EF}">
      <dgm:prSet phldrT="[Text]"/>
      <dgm:spPr/>
      <dgm:t>
        <a:bodyPr/>
        <a:lstStyle/>
        <a:p>
          <a:r>
            <a:rPr lang="en-SG"/>
            <a:t>Login using credentials</a:t>
          </a:r>
          <a:endParaRPr lang="en-SG" dirty="0"/>
        </a:p>
      </dgm:t>
    </dgm:pt>
    <dgm:pt modelId="{DCB07469-2888-4061-9C48-BC1BAEBF62DA}" type="sibTrans" cxnId="{B28E0D83-0110-410F-A926-7A6A3705C271}">
      <dgm:prSet/>
      <dgm:spPr/>
      <dgm:t>
        <a:bodyPr/>
        <a:lstStyle/>
        <a:p>
          <a:endParaRPr lang="en-SG"/>
        </a:p>
      </dgm:t>
    </dgm:pt>
    <dgm:pt modelId="{F122CF38-53EF-45CF-A610-A679033E0094}" type="parTrans" cxnId="{B28E0D83-0110-410F-A926-7A6A3705C271}">
      <dgm:prSet/>
      <dgm:spPr/>
      <dgm:t>
        <a:bodyPr/>
        <a:lstStyle/>
        <a:p>
          <a:endParaRPr lang="en-SG"/>
        </a:p>
      </dgm:t>
    </dgm:pt>
    <dgm:pt modelId="{86464D9B-FB5B-4DA2-90B2-5F5DB7CC8FDD}" type="pres">
      <dgm:prSet presAssocID="{19BBB047-6FD2-4573-9E1E-78BDDA3E9234}" presName="Name0" presStyleCnt="0">
        <dgm:presLayoutVars>
          <dgm:dir/>
          <dgm:resizeHandles val="exact"/>
        </dgm:presLayoutVars>
      </dgm:prSet>
      <dgm:spPr/>
    </dgm:pt>
    <dgm:pt modelId="{F7DC8AA9-B101-495D-8697-2337AA77A3F8}" type="pres">
      <dgm:prSet presAssocID="{8EE4698B-BC54-4A9E-BCD4-D179BC04C3EF}" presName="node" presStyleLbl="node1" presStyleIdx="0" presStyleCnt="3">
        <dgm:presLayoutVars>
          <dgm:bulletEnabled val="1"/>
        </dgm:presLayoutVars>
      </dgm:prSet>
      <dgm:spPr/>
    </dgm:pt>
    <dgm:pt modelId="{F4D5B025-A33A-48DA-9A97-AC8BB1A29FD9}" type="pres">
      <dgm:prSet presAssocID="{DCB07469-2888-4061-9C48-BC1BAEBF62DA}" presName="sibTrans" presStyleLbl="sibTrans2D1" presStyleIdx="0" presStyleCnt="2"/>
      <dgm:spPr/>
    </dgm:pt>
    <dgm:pt modelId="{C96FE550-70F2-4895-922A-E5B32AB79DA6}" type="pres">
      <dgm:prSet presAssocID="{DCB07469-2888-4061-9C48-BC1BAEBF62DA}" presName="connectorText" presStyleLbl="sibTrans2D1" presStyleIdx="0" presStyleCnt="2"/>
      <dgm:spPr/>
    </dgm:pt>
    <dgm:pt modelId="{4351957F-D435-4A1F-9460-E5C1CC569E96}" type="pres">
      <dgm:prSet presAssocID="{1A686687-7367-4E45-8420-63ED7825BECE}" presName="node" presStyleLbl="node1" presStyleIdx="1" presStyleCnt="3">
        <dgm:presLayoutVars>
          <dgm:bulletEnabled val="1"/>
        </dgm:presLayoutVars>
      </dgm:prSet>
      <dgm:spPr/>
    </dgm:pt>
    <dgm:pt modelId="{49CDEAD8-B1EA-4AB4-B771-D3FBB6574E0B}" type="pres">
      <dgm:prSet presAssocID="{A6317EF7-9EC6-48BF-9DBD-BB4487BD1D11}" presName="sibTrans" presStyleLbl="sibTrans2D1" presStyleIdx="1" presStyleCnt="2"/>
      <dgm:spPr/>
    </dgm:pt>
    <dgm:pt modelId="{1F3CAEE6-695C-4F4B-901E-1316AD7C4544}" type="pres">
      <dgm:prSet presAssocID="{A6317EF7-9EC6-48BF-9DBD-BB4487BD1D11}" presName="connectorText" presStyleLbl="sibTrans2D1" presStyleIdx="1" presStyleCnt="2"/>
      <dgm:spPr/>
    </dgm:pt>
    <dgm:pt modelId="{DFD7F794-69D1-4B3D-BCFC-16F124BC647D}" type="pres">
      <dgm:prSet presAssocID="{171B52FF-6D66-4304-B32A-26148278D678}" presName="node" presStyleLbl="node1" presStyleIdx="2" presStyleCnt="3">
        <dgm:presLayoutVars>
          <dgm:bulletEnabled val="1"/>
        </dgm:presLayoutVars>
      </dgm:prSet>
      <dgm:spPr/>
    </dgm:pt>
  </dgm:ptLst>
  <dgm:cxnLst>
    <dgm:cxn modelId="{030D5B06-28E9-4470-8B13-0208031769F2}" type="presOf" srcId="{8EE4698B-BC54-4A9E-BCD4-D179BC04C3EF}" destId="{F7DC8AA9-B101-495D-8697-2337AA77A3F8}" srcOrd="0" destOrd="0" presId="urn:microsoft.com/office/officeart/2005/8/layout/process1"/>
    <dgm:cxn modelId="{BFDD5243-1CA3-4F7A-8860-40203EEB9C32}" srcId="{19BBB047-6FD2-4573-9E1E-78BDDA3E9234}" destId="{1A686687-7367-4E45-8420-63ED7825BECE}" srcOrd="1" destOrd="0" parTransId="{C1DB0CAF-09E3-46FB-B85C-7B4DB882A266}" sibTransId="{A6317EF7-9EC6-48BF-9DBD-BB4487BD1D11}"/>
    <dgm:cxn modelId="{390DFD48-64BB-4D87-9D46-FF104B83369F}" type="presOf" srcId="{171B52FF-6D66-4304-B32A-26148278D678}" destId="{DFD7F794-69D1-4B3D-BCFC-16F124BC647D}" srcOrd="0" destOrd="0" presId="urn:microsoft.com/office/officeart/2005/8/layout/process1"/>
    <dgm:cxn modelId="{3006A96A-87BE-4CB8-820A-06E8E764B74F}" type="presOf" srcId="{19BBB047-6FD2-4573-9E1E-78BDDA3E9234}" destId="{86464D9B-FB5B-4DA2-90B2-5F5DB7CC8FDD}" srcOrd="0" destOrd="0" presId="urn:microsoft.com/office/officeart/2005/8/layout/process1"/>
    <dgm:cxn modelId="{A370057B-6367-42F1-81E9-F483B35B3A19}" type="presOf" srcId="{1A686687-7367-4E45-8420-63ED7825BECE}" destId="{4351957F-D435-4A1F-9460-E5C1CC569E96}" srcOrd="0" destOrd="0" presId="urn:microsoft.com/office/officeart/2005/8/layout/process1"/>
    <dgm:cxn modelId="{B28E0D83-0110-410F-A926-7A6A3705C271}" srcId="{19BBB047-6FD2-4573-9E1E-78BDDA3E9234}" destId="{8EE4698B-BC54-4A9E-BCD4-D179BC04C3EF}" srcOrd="0" destOrd="0" parTransId="{F122CF38-53EF-45CF-A610-A679033E0094}" sibTransId="{DCB07469-2888-4061-9C48-BC1BAEBF62DA}"/>
    <dgm:cxn modelId="{DC8FEF9D-85EA-4E57-9472-1ADEA443EE2D}" type="presOf" srcId="{DCB07469-2888-4061-9C48-BC1BAEBF62DA}" destId="{C96FE550-70F2-4895-922A-E5B32AB79DA6}" srcOrd="1" destOrd="0" presId="urn:microsoft.com/office/officeart/2005/8/layout/process1"/>
    <dgm:cxn modelId="{382B25A7-48C4-48C7-BECD-AA640751C18D}" type="presOf" srcId="{A6317EF7-9EC6-48BF-9DBD-BB4487BD1D11}" destId="{1F3CAEE6-695C-4F4B-901E-1316AD7C4544}" srcOrd="1" destOrd="0" presId="urn:microsoft.com/office/officeart/2005/8/layout/process1"/>
    <dgm:cxn modelId="{9FBB4FC0-E704-438E-8155-628566FA549F}" type="presOf" srcId="{DCB07469-2888-4061-9C48-BC1BAEBF62DA}" destId="{F4D5B025-A33A-48DA-9A97-AC8BB1A29FD9}" srcOrd="0" destOrd="0" presId="urn:microsoft.com/office/officeart/2005/8/layout/process1"/>
    <dgm:cxn modelId="{DDB103F5-6D3D-4707-BACB-77723B7FBAFA}" type="presOf" srcId="{A6317EF7-9EC6-48BF-9DBD-BB4487BD1D11}" destId="{49CDEAD8-B1EA-4AB4-B771-D3FBB6574E0B}" srcOrd="0" destOrd="0" presId="urn:microsoft.com/office/officeart/2005/8/layout/process1"/>
    <dgm:cxn modelId="{F18C98FE-B939-4F2A-B2DB-B00CAC53BBBF}" srcId="{19BBB047-6FD2-4573-9E1E-78BDDA3E9234}" destId="{171B52FF-6D66-4304-B32A-26148278D678}" srcOrd="2" destOrd="0" parTransId="{12071618-1B68-4E4F-9FA0-373B24E2C0FD}" sibTransId="{62D58F3B-8541-41C0-AECB-0C6AA5BD6651}"/>
    <dgm:cxn modelId="{06C46E3B-1A23-42B6-92F8-85B36C3D8E26}" type="presParOf" srcId="{86464D9B-FB5B-4DA2-90B2-5F5DB7CC8FDD}" destId="{F7DC8AA9-B101-495D-8697-2337AA77A3F8}" srcOrd="0" destOrd="0" presId="urn:microsoft.com/office/officeart/2005/8/layout/process1"/>
    <dgm:cxn modelId="{18D91EAC-464C-4E29-AA6E-029B091F9F5A}" type="presParOf" srcId="{86464D9B-FB5B-4DA2-90B2-5F5DB7CC8FDD}" destId="{F4D5B025-A33A-48DA-9A97-AC8BB1A29FD9}" srcOrd="1" destOrd="0" presId="urn:microsoft.com/office/officeart/2005/8/layout/process1"/>
    <dgm:cxn modelId="{94CCED0B-53D9-4CC5-8E29-7117DE22FC25}" type="presParOf" srcId="{F4D5B025-A33A-48DA-9A97-AC8BB1A29FD9}" destId="{C96FE550-70F2-4895-922A-E5B32AB79DA6}" srcOrd="0" destOrd="0" presId="urn:microsoft.com/office/officeart/2005/8/layout/process1"/>
    <dgm:cxn modelId="{D53F7347-23EA-4FEA-9ECD-933AA472E754}" type="presParOf" srcId="{86464D9B-FB5B-4DA2-90B2-5F5DB7CC8FDD}" destId="{4351957F-D435-4A1F-9460-E5C1CC569E96}" srcOrd="2" destOrd="0" presId="urn:microsoft.com/office/officeart/2005/8/layout/process1"/>
    <dgm:cxn modelId="{CDF80919-6FC7-4DB3-AC0B-8B61740455FE}" type="presParOf" srcId="{86464D9B-FB5B-4DA2-90B2-5F5DB7CC8FDD}" destId="{49CDEAD8-B1EA-4AB4-B771-D3FBB6574E0B}" srcOrd="3" destOrd="0" presId="urn:microsoft.com/office/officeart/2005/8/layout/process1"/>
    <dgm:cxn modelId="{BFBED510-E2BF-4107-B2BC-0506E3F677DD}" type="presParOf" srcId="{49CDEAD8-B1EA-4AB4-B771-D3FBB6574E0B}" destId="{1F3CAEE6-695C-4F4B-901E-1316AD7C4544}" srcOrd="0" destOrd="0" presId="urn:microsoft.com/office/officeart/2005/8/layout/process1"/>
    <dgm:cxn modelId="{447F0ABF-3529-4BD8-B39B-B234CC4507BD}" type="presParOf" srcId="{86464D9B-FB5B-4DA2-90B2-5F5DB7CC8FDD}" destId="{DFD7F794-69D1-4B3D-BCFC-16F124BC647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C8AA9-B101-495D-8697-2337AA77A3F8}">
      <dsp:nvSpPr>
        <dsp:cNvPr id="0" name=""/>
        <dsp:cNvSpPr/>
      </dsp:nvSpPr>
      <dsp:spPr>
        <a:xfrm>
          <a:off x="410" y="2050605"/>
          <a:ext cx="2195760" cy="13174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b="0" kern="1200" dirty="0"/>
            <a:t>Login using credentials</a:t>
          </a:r>
          <a:endParaRPr lang="en-SG" sz="2800" b="0" i="0" u="none" strike="noStrike" kern="1200" cap="none" baseline="0" noProof="0" dirty="0">
            <a:solidFill>
              <a:srgbClr val="010000"/>
            </a:solidFill>
            <a:latin typeface="Arial Black"/>
          </a:endParaRPr>
        </a:p>
      </dsp:txBody>
      <dsp:txXfrm>
        <a:off x="38997" y="2089192"/>
        <a:ext cx="2118586" cy="1240282"/>
      </dsp:txXfrm>
    </dsp:sp>
    <dsp:sp modelId="{F4D5B025-A33A-48DA-9A97-AC8BB1A29FD9}">
      <dsp:nvSpPr>
        <dsp:cNvPr id="0" name=""/>
        <dsp:cNvSpPr/>
      </dsp:nvSpPr>
      <dsp:spPr>
        <a:xfrm>
          <a:off x="2415746" y="2437059"/>
          <a:ext cx="465501" cy="544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2415746" y="2545969"/>
        <a:ext cx="325851" cy="326728"/>
      </dsp:txXfrm>
    </dsp:sp>
    <dsp:sp modelId="{4351957F-D435-4A1F-9460-E5C1CC569E96}">
      <dsp:nvSpPr>
        <dsp:cNvPr id="0" name=""/>
        <dsp:cNvSpPr/>
      </dsp:nvSpPr>
      <dsp:spPr>
        <a:xfrm>
          <a:off x="3074474" y="2050605"/>
          <a:ext cx="2195760" cy="13174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b="0" kern="1200" dirty="0"/>
            <a:t>Select a facility  to advance </a:t>
          </a:r>
          <a:r>
            <a:rPr lang="en-SG" sz="2300" b="0" kern="1200" dirty="0">
              <a:latin typeface="+mn-lt"/>
            </a:rPr>
            <a:t>book</a:t>
          </a:r>
        </a:p>
      </dsp:txBody>
      <dsp:txXfrm>
        <a:off x="3113061" y="2089192"/>
        <a:ext cx="2118586" cy="1240282"/>
      </dsp:txXfrm>
    </dsp:sp>
    <dsp:sp modelId="{49CDEAD8-B1EA-4AB4-B771-D3FBB6574E0B}">
      <dsp:nvSpPr>
        <dsp:cNvPr id="0" name=""/>
        <dsp:cNvSpPr/>
      </dsp:nvSpPr>
      <dsp:spPr>
        <a:xfrm rot="27281">
          <a:off x="5466544" y="2448981"/>
          <a:ext cx="416203" cy="544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1900" kern="1200"/>
        </a:p>
      </dsp:txBody>
      <dsp:txXfrm>
        <a:off x="5466546" y="2557396"/>
        <a:ext cx="291342" cy="326728"/>
      </dsp:txXfrm>
    </dsp:sp>
    <dsp:sp modelId="{DFD7F794-69D1-4B3D-BCFC-16F124BC647D}">
      <dsp:nvSpPr>
        <dsp:cNvPr id="0" name=""/>
        <dsp:cNvSpPr/>
      </dsp:nvSpPr>
      <dsp:spPr>
        <a:xfrm>
          <a:off x="6055500" y="2031726"/>
          <a:ext cx="2319820" cy="1403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300" b="0" i="0" kern="1200" dirty="0">
              <a:latin typeface="+mn-lt"/>
            </a:rPr>
            <a:t>Check-in using QR code at the lounge</a:t>
          </a:r>
        </a:p>
      </dsp:txBody>
      <dsp:txXfrm>
        <a:off x="6096607" y="2072833"/>
        <a:ext cx="2237606" cy="13212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DC8AA9-B101-495D-8697-2337AA77A3F8}">
      <dsp:nvSpPr>
        <dsp:cNvPr id="0" name=""/>
        <dsp:cNvSpPr/>
      </dsp:nvSpPr>
      <dsp:spPr>
        <a:xfrm>
          <a:off x="8391" y="1956878"/>
          <a:ext cx="2508182" cy="1504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/>
            <a:t>Login using credentials</a:t>
          </a:r>
          <a:endParaRPr lang="en-SG" sz="3000" kern="1200" dirty="0"/>
        </a:p>
      </dsp:txBody>
      <dsp:txXfrm>
        <a:off x="52468" y="2000955"/>
        <a:ext cx="2420028" cy="1416755"/>
      </dsp:txXfrm>
    </dsp:sp>
    <dsp:sp modelId="{F4D5B025-A33A-48DA-9A97-AC8BB1A29FD9}">
      <dsp:nvSpPr>
        <dsp:cNvPr id="0" name=""/>
        <dsp:cNvSpPr/>
      </dsp:nvSpPr>
      <dsp:spPr>
        <a:xfrm>
          <a:off x="2767391" y="2398318"/>
          <a:ext cx="531734" cy="62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400" kern="1200"/>
        </a:p>
      </dsp:txBody>
      <dsp:txXfrm>
        <a:off x="2767391" y="2522724"/>
        <a:ext cx="372214" cy="373217"/>
      </dsp:txXfrm>
    </dsp:sp>
    <dsp:sp modelId="{4351957F-D435-4A1F-9460-E5C1CC569E96}">
      <dsp:nvSpPr>
        <dsp:cNvPr id="0" name=""/>
        <dsp:cNvSpPr/>
      </dsp:nvSpPr>
      <dsp:spPr>
        <a:xfrm>
          <a:off x="3519846" y="1956878"/>
          <a:ext cx="2508182" cy="1504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 dirty="0">
              <a:latin typeface="+mn-lt"/>
            </a:rPr>
            <a:t>Scan QR code at the amenity</a:t>
          </a:r>
        </a:p>
      </dsp:txBody>
      <dsp:txXfrm>
        <a:off x="3563923" y="2000955"/>
        <a:ext cx="2420028" cy="1416755"/>
      </dsp:txXfrm>
    </dsp:sp>
    <dsp:sp modelId="{49CDEAD8-B1EA-4AB4-B771-D3FBB6574E0B}">
      <dsp:nvSpPr>
        <dsp:cNvPr id="0" name=""/>
        <dsp:cNvSpPr/>
      </dsp:nvSpPr>
      <dsp:spPr>
        <a:xfrm>
          <a:off x="6278846" y="2398318"/>
          <a:ext cx="531734" cy="6220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2400" kern="1200"/>
        </a:p>
      </dsp:txBody>
      <dsp:txXfrm>
        <a:off x="6278846" y="2522724"/>
        <a:ext cx="372214" cy="373217"/>
      </dsp:txXfrm>
    </dsp:sp>
    <dsp:sp modelId="{DFD7F794-69D1-4B3D-BCFC-16F124BC647D}">
      <dsp:nvSpPr>
        <dsp:cNvPr id="0" name=""/>
        <dsp:cNvSpPr/>
      </dsp:nvSpPr>
      <dsp:spPr>
        <a:xfrm>
          <a:off x="7031301" y="1956878"/>
          <a:ext cx="2508182" cy="1504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000" kern="1200"/>
            <a:t>Check-in </a:t>
          </a:r>
          <a:r>
            <a:rPr lang="en-SG" sz="3000" kern="1200">
              <a:latin typeface="Arial Black" panose="020B0A04020102020204"/>
            </a:rPr>
            <a:t>and</a:t>
          </a:r>
          <a:r>
            <a:rPr lang="en-SG" sz="3000" kern="1200"/>
            <a:t> enjoy!</a:t>
          </a:r>
          <a:endParaRPr lang="en-SG" sz="3000" kern="1200" dirty="0"/>
        </a:p>
      </dsp:txBody>
      <dsp:txXfrm>
        <a:off x="7075378" y="2000955"/>
        <a:ext cx="2420028" cy="14167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54611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914400" y="1122363"/>
            <a:ext cx="103632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8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1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40"/>
            <a:ext cx="105156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9" y="365125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9" y="1681164"/>
            <a:ext cx="5157788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199" y="1681164"/>
            <a:ext cx="518319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9" y="987425"/>
            <a:ext cx="617220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9" y="987425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20" y="6400415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</a:defRPr>
            </a:lvl1pPr>
          </a:lstStyle>
          <a:p>
            <a:fld id="{86CB4B4D-7CA3-9044-876B-883B54F8677D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4BKLkcQVehTZvC59XSquxJH8O0VHK02Q/view?usp=sha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Box 7"/>
          <p:cNvSpPr txBox="1"/>
          <p:nvPr/>
        </p:nvSpPr>
        <p:spPr>
          <a:xfrm>
            <a:off x="6550940" y="3250324"/>
            <a:ext cx="5167609" cy="223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80000"/>
              </a:lnSpc>
              <a:defRPr sz="4800" b="1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SG" sz="4400" err="1">
                <a:latin typeface="BakerSignet LT" panose="02000606070000020004" pitchFamily="2" charset="0"/>
              </a:rPr>
              <a:t>KrisMate</a:t>
            </a:r>
            <a:endParaRPr lang="en-US" sz="4400">
              <a:latin typeface="BakerSignet LT" panose="02000606070000020004" pitchFamily="2" charset="0"/>
            </a:endParaRPr>
          </a:p>
          <a:p>
            <a:pPr algn="r">
              <a:lnSpc>
                <a:spcPct val="80000"/>
              </a:lnSpc>
              <a:defRPr sz="4800" b="1">
                <a:latin typeface="Gill Sans MT"/>
                <a:ea typeface="Gill Sans MT"/>
                <a:cs typeface="Gill Sans MT"/>
                <a:sym typeface="Gill Sans MT"/>
              </a:defRPr>
            </a:pPr>
            <a:endParaRPr lang="en-US" sz="4400">
              <a:latin typeface="BakerSignet LT" panose="02000606070000020004" pitchFamily="2" charset="0"/>
            </a:endParaRPr>
          </a:p>
          <a:p>
            <a:pPr algn="r">
              <a:lnSpc>
                <a:spcPct val="80000"/>
              </a:lnSpc>
              <a:defRPr sz="4800" b="1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lang="en-US" sz="4200">
                <a:solidFill>
                  <a:schemeClr val="accent1">
                    <a:lumMod val="75000"/>
                  </a:schemeClr>
                </a:solidFill>
                <a:latin typeface="BakerSignet LT" panose="02000606070000020004" pitchFamily="2" charset="0"/>
              </a:rPr>
              <a:t>Team: Aviators</a:t>
            </a:r>
            <a:endParaRPr sz="4200">
              <a:solidFill>
                <a:schemeClr val="accent1">
                  <a:lumMod val="75000"/>
                </a:schemeClr>
              </a:solidFill>
              <a:latin typeface="BakerSignet LT" panose="02000606070000020004" pitchFamily="2" charset="0"/>
            </a:endParaRPr>
          </a:p>
          <a:p>
            <a:pPr algn="r">
              <a:lnSpc>
                <a:spcPct val="80000"/>
              </a:lnSpc>
              <a:defRPr sz="4800" b="1">
                <a:latin typeface="Gill Sans MT"/>
                <a:ea typeface="Gill Sans MT"/>
                <a:cs typeface="Gill Sans MT"/>
                <a:sym typeface="Gill Sans MT"/>
              </a:defRPr>
            </a:pPr>
            <a:endParaRPr sz="4400"/>
          </a:p>
        </p:txBody>
      </p:sp>
      <p:sp>
        <p:nvSpPr>
          <p:cNvPr id="114" name="Rectangle 8"/>
          <p:cNvSpPr txBox="1"/>
          <p:nvPr/>
        </p:nvSpPr>
        <p:spPr>
          <a:xfrm>
            <a:off x="7420302" y="5115450"/>
            <a:ext cx="421204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rIns="45719">
            <a:spAutoFit/>
          </a:bodyPr>
          <a:lstStyle/>
          <a:p>
            <a:pPr lvl="1" algn="r">
              <a:defRPr spc="600">
                <a:solidFill>
                  <a:srgbClr val="FAAA22"/>
                </a:solidFill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t>APP CHALLENGE </a:t>
            </a:r>
            <a:r>
              <a:rPr lang="en-US"/>
              <a:t>2020</a:t>
            </a:r>
            <a:endParaRPr/>
          </a:p>
        </p:txBody>
      </p:sp>
      <p:sp>
        <p:nvSpPr>
          <p:cNvPr id="115" name="Rectangle 9"/>
          <p:cNvSpPr/>
          <p:nvPr/>
        </p:nvSpPr>
        <p:spPr>
          <a:xfrm>
            <a:off x="10449217" y="5641262"/>
            <a:ext cx="1032511" cy="117513"/>
          </a:xfrm>
          <a:prstGeom prst="rect">
            <a:avLst/>
          </a:prstGeom>
          <a:solidFill>
            <a:srgbClr val="0E1E63"/>
          </a:solidFill>
          <a:ln w="12700">
            <a:miter lim="400000"/>
          </a:ln>
        </p:spPr>
        <p:txBody>
          <a:bodyPr lIns="45719" rIns="45719" anchor="ctr"/>
          <a:lstStyle/>
          <a:p>
            <a:pPr algn="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Rectangle 10"/>
          <p:cNvSpPr txBox="1"/>
          <p:nvPr/>
        </p:nvSpPr>
        <p:spPr>
          <a:xfrm>
            <a:off x="7147529" y="5923643"/>
            <a:ext cx="446294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 algn="r">
              <a:defRPr sz="16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sz="1800" b="1"/>
              <a:t>PITCH-DECK</a:t>
            </a:r>
            <a:endParaRPr sz="1800" b="1"/>
          </a:p>
        </p:txBody>
      </p:sp>
      <p:pic>
        <p:nvPicPr>
          <p:cNvPr id="1030" name="Picture 6" descr="Singapore Airlines could fly higher after Covid-19 - Asia Times">
            <a:extLst>
              <a:ext uri="{FF2B5EF4-FFF2-40B4-BE49-F238E27FC236}">
                <a16:creationId xmlns:a16="http://schemas.microsoft.com/office/drawing/2014/main" id="{72DCF506-FE25-4BC9-AD81-0BC98835F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7839182" cy="6858000"/>
          </a:xfrm>
          <a:prstGeom prst="rect">
            <a:avLst/>
          </a:prstGeom>
          <a:noFill/>
          <a:effectLst>
            <a:softEdge rad="635000"/>
          </a:effectLst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448784B-A57C-4EB8-9B29-681AF6606C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56743"/>
              </p:ext>
            </p:extLst>
          </p:nvPr>
        </p:nvGraphicFramePr>
        <p:xfrm>
          <a:off x="1321984" y="720433"/>
          <a:ext cx="954787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3" name="Arrow: Down 202">
            <a:extLst>
              <a:ext uri="{FF2B5EF4-FFF2-40B4-BE49-F238E27FC236}">
                <a16:creationId xmlns:a16="http://schemas.microsoft.com/office/drawing/2014/main" id="{23ACA97F-3BA2-49D6-B952-963A387D2E48}"/>
              </a:ext>
            </a:extLst>
          </p:cNvPr>
          <p:cNvSpPr/>
          <p:nvPr/>
        </p:nvSpPr>
        <p:spPr>
          <a:xfrm>
            <a:off x="5853684" y="4331274"/>
            <a:ext cx="484631" cy="97840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01BCD4F-9364-451D-8C94-3C41D09611FE}"/>
              </a:ext>
            </a:extLst>
          </p:cNvPr>
          <p:cNvSpPr txBox="1"/>
          <p:nvPr/>
        </p:nvSpPr>
        <p:spPr>
          <a:xfrm>
            <a:off x="6338315" y="4295779"/>
            <a:ext cx="1110283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If the amenity is already at capacity</a:t>
            </a:r>
            <a:endParaRPr lang="en-US" sz="1400" dirty="0">
              <a:ea typeface="+mn-ea"/>
              <a:cs typeface="+mn-cs"/>
            </a:endParaRPr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586BAA05-A65A-4D7F-9352-B3FDCA9BB614}"/>
              </a:ext>
            </a:extLst>
          </p:cNvPr>
          <p:cNvSpPr/>
          <p:nvPr/>
        </p:nvSpPr>
        <p:spPr>
          <a:xfrm>
            <a:off x="4908906" y="5392811"/>
            <a:ext cx="2374029" cy="744756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dirty="0">
                <a:cs typeface="Arial"/>
              </a:rPr>
              <a:t>Get added to the waitlist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4" name="Title 1">
            <a:extLst>
              <a:ext uri="{FF2B5EF4-FFF2-40B4-BE49-F238E27FC236}">
                <a16:creationId xmlns:a16="http://schemas.microsoft.com/office/drawing/2014/main" id="{B928A762-4C93-498F-832C-4F9A239CB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4"/>
          </a:xfrm>
        </p:spPr>
        <p:txBody>
          <a:bodyPr lIns="45719" tIns="45720" rIns="45719" bIns="45720" anchor="ctr">
            <a:normAutofit/>
          </a:bodyPr>
          <a:lstStyle/>
          <a:p>
            <a:r>
              <a:rPr lang="en-SG" dirty="0"/>
              <a:t>Check-in at the lounge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8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216C35E-94CF-40A0-8D24-3E1720D5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84" y="1337733"/>
            <a:ext cx="2057400" cy="4114800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D759D1-157A-46B2-B0AE-C58875713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989" y="1295309"/>
            <a:ext cx="2066925" cy="4114800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A626F1-01CE-4C40-905B-81F6809DC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14" y="1295309"/>
            <a:ext cx="2066925" cy="4114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8578705-72A9-4873-99B4-0BD4FF78787B}"/>
              </a:ext>
            </a:extLst>
          </p:cNvPr>
          <p:cNvSpPr/>
          <p:nvPr/>
        </p:nvSpPr>
        <p:spPr>
          <a:xfrm>
            <a:off x="3075767" y="3044856"/>
            <a:ext cx="556182" cy="480767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39FC34-B504-4F56-B7FE-CECA9564C800}"/>
              </a:ext>
            </a:extLst>
          </p:cNvPr>
          <p:cNvSpPr/>
          <p:nvPr/>
        </p:nvSpPr>
        <p:spPr>
          <a:xfrm>
            <a:off x="6147756" y="3044856"/>
            <a:ext cx="556182" cy="480767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83010B-E867-465F-8C01-2CDE77A5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603" y="1337733"/>
            <a:ext cx="2066925" cy="41148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AD86BBF-BCC2-44F1-B9A8-AC1D79FB4511}"/>
              </a:ext>
            </a:extLst>
          </p:cNvPr>
          <p:cNvSpPr/>
          <p:nvPr/>
        </p:nvSpPr>
        <p:spPr>
          <a:xfrm>
            <a:off x="8962215" y="3051050"/>
            <a:ext cx="556182" cy="480767"/>
          </a:xfrm>
          <a:prstGeom prst="right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7394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616A5-B133-4730-86CA-C263D9E35FD9}"/>
              </a:ext>
            </a:extLst>
          </p:cNvPr>
          <p:cNvSpPr txBox="1"/>
          <p:nvPr/>
        </p:nvSpPr>
        <p:spPr>
          <a:xfrm>
            <a:off x="337497" y="679731"/>
            <a:ext cx="3124151" cy="37365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SilverKris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Lounge Menu</a:t>
            </a:r>
            <a:endParaRPr lang="en-US" sz="4400">
              <a:solidFill>
                <a:schemeClr val="tx1"/>
              </a:solidFill>
              <a:ea typeface="+mj-ea"/>
              <a:cs typeface="Arial" panose="020B060402020202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BEC38-C817-46C0-8D75-B6FECC81A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87" y="972235"/>
            <a:ext cx="2523867" cy="5047735"/>
          </a:xfrm>
          <a:prstGeom prst="rect">
            <a:avLst/>
          </a:prstGeom>
        </p:spPr>
      </p:pic>
      <p:pic>
        <p:nvPicPr>
          <p:cNvPr id="5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740933-199F-4224-AE18-F5C53187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63" y="972235"/>
            <a:ext cx="2523867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0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0F153-CF19-46A6-9326-15C2DBE59888}"/>
              </a:ext>
            </a:extLst>
          </p:cNvPr>
          <p:cNvSpPr txBox="1"/>
          <p:nvPr/>
        </p:nvSpPr>
        <p:spPr>
          <a:xfrm>
            <a:off x="337497" y="679731"/>
            <a:ext cx="3479844" cy="37365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lIns="91440" tIns="45720" rIns="91440" bIns="45720" numCol="1" spcCol="38100" rtlCol="0" anchor="b">
            <a:normAutofit/>
          </a:bodyPr>
          <a:lstStyle/>
          <a:p>
            <a:pPr marL="0" marR="0" indent="0" fontAlgn="auto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KrisMate’s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FAQ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ChatBot</a:t>
            </a:r>
            <a:endParaRPr kumimoji="0" lang="en-US" sz="40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22" name="Group 2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90B281-F228-4DA8-9A3A-CCF9B4C3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787" y="972235"/>
            <a:ext cx="2523867" cy="5047735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24BC5A-0E42-4324-B987-A2A0BB045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063" y="972235"/>
            <a:ext cx="2523867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633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6E2F43-29E9-49D9-91FC-E5FEFAAA7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up of coffee on a table&#10;&#10;Description automatically generated">
            <a:extLst>
              <a:ext uri="{FF2B5EF4-FFF2-40B4-BE49-F238E27FC236}">
                <a16:creationId xmlns:a16="http://schemas.microsoft.com/office/drawing/2014/main" id="{4F4D7618-A285-4FEB-BE3C-C393072C7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760" y="3438906"/>
            <a:ext cx="5122239" cy="3419094"/>
          </a:xfrm>
          <a:custGeom>
            <a:avLst/>
            <a:gdLst/>
            <a:ahLst/>
            <a:cxnLst/>
            <a:rect l="l" t="t" r="r" b="b"/>
            <a:pathLst>
              <a:path w="5580942" h="5519103">
                <a:moveTo>
                  <a:pt x="169765" y="0"/>
                </a:moveTo>
                <a:lnTo>
                  <a:pt x="5580942" y="0"/>
                </a:lnTo>
                <a:lnTo>
                  <a:pt x="5580942" y="5519103"/>
                </a:lnTo>
                <a:lnTo>
                  <a:pt x="9100" y="5519103"/>
                </a:lnTo>
                <a:lnTo>
                  <a:pt x="0" y="5474029"/>
                </a:lnTo>
                <a:lnTo>
                  <a:pt x="0" y="169765"/>
                </a:lnTo>
                <a:cubicBezTo>
                  <a:pt x="0" y="76006"/>
                  <a:pt x="76006" y="0"/>
                  <a:pt x="169765" y="0"/>
                </a:cubicBezTo>
                <a:close/>
              </a:path>
            </a:pathLst>
          </a:cu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BA62E19-CD42-4C09-B825-844B4943D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87212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9F9A1-4A32-4461-A432-3FF8EB6E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sets us apart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3A7B9-58BB-4E24-A507-1016206B1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</a:rPr>
              <a:t>A One Tap solution for all amenities provided at KrisFlyer Lounges worldwide</a:t>
            </a:r>
          </a:p>
          <a:p>
            <a:pPr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</a:rPr>
              <a:t>Useful in and out of the lounge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</a:rPr>
              <a:t>Advanced booking of facilities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kern="1200">
                <a:solidFill>
                  <a:schemeClr val="tx1"/>
                </a:solidFill>
              </a:rPr>
              <a:t>Contactless check-in of lounge facilities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</a:endParaRPr>
          </a:p>
          <a:p>
            <a:pPr marL="457200" lvl="1" indent="-228600"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kern="120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63CC27-1C86-4653-8866-79C24C5C5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5924" y="1656147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92455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58A4-5D02-47AE-A6AC-468478D9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QR scanning to check in!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103AA-7536-490B-973F-73CA63A7E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D637BD67-032C-443B-8250-1BA59E52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EA4FE-D5AF-402B-9374-793101B45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kern="1200">
                <a:solidFill>
                  <a:schemeClr val="tx1"/>
                </a:solidFill>
              </a:rPr>
              <a:t>Taking inspiration from SafeEntry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kern="1200">
                <a:solidFill>
                  <a:schemeClr val="tx1"/>
                </a:solidFill>
              </a:rPr>
              <a:t>Wireless means of check-in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kern="1200">
                <a:solidFill>
                  <a:schemeClr val="tx1"/>
                </a:solidFill>
              </a:rPr>
              <a:t>Direct registry in booking history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kern="1200">
                <a:solidFill>
                  <a:schemeClr val="tx1"/>
                </a:solidFill>
              </a:rPr>
              <a:t>Very quick, no human intervention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600" kern="1200">
                <a:solidFill>
                  <a:schemeClr val="tx1"/>
                </a:solidFill>
              </a:rPr>
              <a:t>Negligible costs and highly feasible!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600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0637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95D7B-D86B-400F-8348-75EC7B26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CDB16-6DF2-43D3-9713-04E4141CD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9553" y="3900518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Here’s a walkthrough video!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risMate Demo">
            <a:hlinkClick r:id="" action="ppaction://media"/>
            <a:extLst>
              <a:ext uri="{FF2B5EF4-FFF2-40B4-BE49-F238E27FC236}">
                <a16:creationId xmlns:a16="http://schemas.microsoft.com/office/drawing/2014/main" id="{0DD9900C-9B6F-4A62-A927-99CC564E4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53239" y="666728"/>
            <a:ext cx="3074507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5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3D865-73D9-4658-8A93-55DF65B8B844}"/>
              </a:ext>
            </a:extLst>
          </p:cNvPr>
          <p:cNvSpPr/>
          <p:nvPr/>
        </p:nvSpPr>
        <p:spPr>
          <a:xfrm>
            <a:off x="1086678" y="2441588"/>
            <a:ext cx="2814480" cy="360317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SG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C3D8148-DF72-4585-BA28-28BF82883D94}"/>
              </a:ext>
            </a:extLst>
          </p:cNvPr>
          <p:cNvSpPr/>
          <p:nvPr/>
        </p:nvSpPr>
        <p:spPr>
          <a:xfrm>
            <a:off x="4604256" y="2441588"/>
            <a:ext cx="2983488" cy="360317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SG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SG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SG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>
                <a:latin typeface="Arial Rounded MT Bold" panose="020F0704030504030204" pitchFamily="34" charset="0"/>
              </a:rPr>
              <a:t>Reduced staff needs.</a:t>
            </a:r>
          </a:p>
          <a:p>
            <a:pPr algn="ctr"/>
            <a:endParaRPr lang="en-SG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>
                <a:latin typeface="Arial Rounded MT Bold" panose="020F0704030504030204" pitchFamily="34" charset="0"/>
              </a:rPr>
              <a:t>Check-in bottleneck eradication.</a:t>
            </a:r>
          </a:p>
          <a:p>
            <a:pPr algn="ctr"/>
            <a:endParaRPr lang="en-SG"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SG">
                <a:latin typeface="Arial Rounded MT Bold" panose="020F0704030504030204" pitchFamily="34" charset="0"/>
              </a:rPr>
              <a:t>Greater staff utilization.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00848B6-400F-432A-8E34-0EFD031DFB07}"/>
              </a:ext>
            </a:extLst>
          </p:cNvPr>
          <p:cNvSpPr/>
          <p:nvPr/>
        </p:nvSpPr>
        <p:spPr>
          <a:xfrm>
            <a:off x="8448165" y="2441588"/>
            <a:ext cx="2814480" cy="360317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SG"/>
          </a:p>
        </p:txBody>
      </p:sp>
      <p:pic>
        <p:nvPicPr>
          <p:cNvPr id="6152" name="Picture 8" descr="Market, retail shop, shop, shopping store, store icon">
            <a:extLst>
              <a:ext uri="{FF2B5EF4-FFF2-40B4-BE49-F238E27FC236}">
                <a16:creationId xmlns:a16="http://schemas.microsoft.com/office/drawing/2014/main" id="{D72D0EF8-3728-44B8-8A62-04F65A7C7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4314" y="1131417"/>
            <a:ext cx="1703372" cy="170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4267CE-3E63-4FDD-94E9-9D475253EB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734" y="861697"/>
            <a:ext cx="2642368" cy="2184098"/>
          </a:xfrm>
          <a:prstGeom prst="rect">
            <a:avLst/>
          </a:prstGeom>
        </p:spPr>
      </p:pic>
      <p:pic>
        <p:nvPicPr>
          <p:cNvPr id="6160" name="Picture 16" descr="Computer Icons Money Finance Investment Icon, avatar PNG | PNGWave">
            <a:extLst>
              <a:ext uri="{FF2B5EF4-FFF2-40B4-BE49-F238E27FC236}">
                <a16:creationId xmlns:a16="http://schemas.microsoft.com/office/drawing/2014/main" id="{0F0677D5-0C9C-47BE-A103-923B29FC4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59" b="96032" l="10000" r="90000">
                        <a14:foregroundMark x1="48901" y1="74206" x2="50110" y2="63889"/>
                        <a14:foregroundMark x1="50110" y1="63889" x2="49121" y2="53373"/>
                        <a14:foregroundMark x1="49121" y1="53373" x2="48132" y2="58333"/>
                        <a14:foregroundMark x1="48352" y1="57738" x2="37582" y2="74008"/>
                        <a14:foregroundMark x1="37582" y1="74008" x2="36703" y2="61706"/>
                        <a14:foregroundMark x1="36703" y1="61706" x2="41978" y2="67460"/>
                        <a14:foregroundMark x1="41978" y1="67460" x2="42088" y2="65873"/>
                        <a14:foregroundMark x1="42088" y1="65873" x2="37582" y2="72421"/>
                        <a14:foregroundMark x1="37582" y1="72421" x2="34725" y2="79365"/>
                        <a14:foregroundMark x1="39670" y1="84127" x2="62637" y2="89683"/>
                        <a14:foregroundMark x1="48681" y1="96230" x2="48681" y2="96230"/>
                        <a14:foregroundMark x1="48681" y1="96230" x2="49890" y2="96230"/>
                        <a14:foregroundMark x1="42418" y1="9722" x2="47912" y2="5754"/>
                        <a14:foregroundMark x1="47912" y1="5754" x2="52418" y2="5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6898" y="1197058"/>
            <a:ext cx="2957015" cy="163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96AA84-2134-4226-A25C-08E2A80A1EC9}"/>
              </a:ext>
            </a:extLst>
          </p:cNvPr>
          <p:cNvSpPr txBox="1"/>
          <p:nvPr/>
        </p:nvSpPr>
        <p:spPr>
          <a:xfrm>
            <a:off x="1171661" y="2834789"/>
            <a:ext cx="26387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Financials</a:t>
            </a:r>
          </a:p>
          <a:p>
            <a:endParaRPr lang="en-SG" sz="2400" b="1">
              <a:solidFill>
                <a:srgbClr val="C0000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6A3849-2D47-437F-B61E-2D9E2796B595}"/>
              </a:ext>
            </a:extLst>
          </p:cNvPr>
          <p:cNvSpPr txBox="1"/>
          <p:nvPr/>
        </p:nvSpPr>
        <p:spPr>
          <a:xfrm>
            <a:off x="4629165" y="2834789"/>
            <a:ext cx="298540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Operational</a:t>
            </a:r>
            <a:endParaRPr lang="en-SG" sz="2400" b="1">
              <a:solidFill>
                <a:srgbClr val="C0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398BF2-8147-4287-9457-F4D53CD25FDC}"/>
              </a:ext>
            </a:extLst>
          </p:cNvPr>
          <p:cNvSpPr txBox="1"/>
          <p:nvPr/>
        </p:nvSpPr>
        <p:spPr>
          <a:xfrm>
            <a:off x="8486059" y="2868575"/>
            <a:ext cx="27386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Consumer/Employee Satisfaction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C3C348-72A3-44ED-8600-3D75952F6537}"/>
              </a:ext>
            </a:extLst>
          </p:cNvPr>
          <p:cNvSpPr txBox="1"/>
          <p:nvPr/>
        </p:nvSpPr>
        <p:spPr>
          <a:xfrm>
            <a:off x="1252019" y="3418259"/>
            <a:ext cx="2478077" cy="230832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11F"/>
                </a:solidFill>
                <a:latin typeface="Arial Rounded MT Bold" panose="020F0704030504030204" pitchFamily="34" charset="0"/>
              </a:rPr>
              <a:t>Lesser time to check-in</a:t>
            </a:r>
          </a:p>
          <a:p>
            <a:pPr algn="ctr"/>
            <a:endParaRPr lang="en-US">
              <a:solidFill>
                <a:srgbClr val="00111F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11F"/>
                </a:solidFill>
                <a:latin typeface="Arial Rounded MT Bold" panose="020F0704030504030204" pitchFamily="34" charset="0"/>
              </a:rPr>
              <a:t>Lesser logistics cost</a:t>
            </a:r>
          </a:p>
          <a:p>
            <a:pPr algn="ctr"/>
            <a:endParaRPr lang="en-US">
              <a:solidFill>
                <a:srgbClr val="00111F"/>
              </a:solidFill>
              <a:latin typeface="Arial Rounded MT Bold" panose="020F07040305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111F"/>
                </a:solidFill>
                <a:latin typeface="Arial Rounded MT Bold" panose="020F0704030504030204" pitchFamily="34" charset="0"/>
              </a:rPr>
              <a:t>Increased efficiency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07717F3-AFD8-46E7-B8E7-49AD3CED46F4}"/>
              </a:ext>
            </a:extLst>
          </p:cNvPr>
          <p:cNvSpPr txBox="1"/>
          <p:nvPr/>
        </p:nvSpPr>
        <p:spPr>
          <a:xfrm>
            <a:off x="8417084" y="3468165"/>
            <a:ext cx="2807667" cy="175432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latin typeface="Arial Rounded MT Bold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latin typeface="Arial Rounded MT Bold"/>
              </a:rPr>
              <a:t>Higher customer satisfaction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latin typeface="Arial Rounded MT Bold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>
                <a:latin typeface="Arial Rounded MT Bold"/>
              </a:rPr>
              <a:t>Higher employee satisfaction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61A213F-948A-43A3-A889-EA16FFCE6496}"/>
              </a:ext>
            </a:extLst>
          </p:cNvPr>
          <p:cNvSpPr txBox="1">
            <a:spLocks/>
          </p:cNvSpPr>
          <p:nvPr/>
        </p:nvSpPr>
        <p:spPr>
          <a:xfrm>
            <a:off x="230734" y="380791"/>
            <a:ext cx="5741976" cy="127101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tx1"/>
                </a:solidFill>
                <a:latin typeface="+mn-lt"/>
                <a:ea typeface="Verdana"/>
                <a:cs typeface="Verdana"/>
              </a:rPr>
              <a:t>Business Value</a:t>
            </a:r>
            <a:endParaRPr lang="en-US">
              <a:latin typeface="+mn-lt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549710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 Placeholder 10"/>
          <p:cNvSpPr txBox="1"/>
          <p:nvPr/>
        </p:nvSpPr>
        <p:spPr>
          <a:xfrm>
            <a:off x="1556288" y="342254"/>
            <a:ext cx="8647860" cy="590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3600" b="1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rPr>
                <a:latin typeface="Arial" panose="020B0604020202020204" pitchFamily="34" charset="0"/>
                <a:cs typeface="Arial" panose="020B0604020202020204" pitchFamily="34" charset="0"/>
              </a:rPr>
              <a:t>Project Plan &amp; Next Steps</a:t>
            </a:r>
          </a:p>
        </p:txBody>
      </p:sp>
      <p:sp>
        <p:nvSpPr>
          <p:cNvPr id="318" name="Rectangle 4"/>
          <p:cNvSpPr txBox="1"/>
          <p:nvPr/>
        </p:nvSpPr>
        <p:spPr>
          <a:xfrm>
            <a:off x="1556288" y="1203041"/>
            <a:ext cx="849697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262626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Share with us your roadmap </a:t>
            </a:r>
          </a:p>
        </p:txBody>
      </p:sp>
      <p:sp>
        <p:nvSpPr>
          <p:cNvPr id="319" name="Straight Connector 5"/>
          <p:cNvSpPr/>
          <p:nvPr/>
        </p:nvSpPr>
        <p:spPr>
          <a:xfrm flipH="1" flipV="1">
            <a:off x="1524000" y="4142542"/>
            <a:ext cx="9144001" cy="1"/>
          </a:xfrm>
          <a:prstGeom prst="line">
            <a:avLst/>
          </a:prstGeom>
          <a:ln w="381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3" name="Group 11"/>
          <p:cNvGrpSpPr/>
          <p:nvPr/>
        </p:nvGrpSpPr>
        <p:grpSpPr>
          <a:xfrm>
            <a:off x="2025989" y="3911169"/>
            <a:ext cx="462748" cy="462747"/>
            <a:chOff x="0" y="0"/>
            <a:chExt cx="462746" cy="462746"/>
          </a:xfrm>
        </p:grpSpPr>
        <p:sp>
          <p:nvSpPr>
            <p:cNvPr id="320" name="Oval 6"/>
            <p:cNvSpPr/>
            <p:nvPr/>
          </p:nvSpPr>
          <p:spPr>
            <a:xfrm>
              <a:off x="-1" y="-1"/>
              <a:ext cx="462748" cy="462748"/>
            </a:xfrm>
            <a:prstGeom prst="ellipse">
              <a:avLst/>
            </a:prstGeom>
            <a:solidFill>
              <a:srgbClr val="FAAA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12"/>
            <p:cNvSpPr/>
            <p:nvPr/>
          </p:nvSpPr>
          <p:spPr>
            <a:xfrm rot="54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Rectangle 13"/>
            <p:cNvSpPr/>
            <p:nvPr/>
          </p:nvSpPr>
          <p:spPr>
            <a:xfrm rot="108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7" name="Group 21"/>
          <p:cNvGrpSpPr/>
          <p:nvPr/>
        </p:nvGrpSpPr>
        <p:grpSpPr>
          <a:xfrm>
            <a:off x="4074924" y="3911169"/>
            <a:ext cx="462747" cy="462747"/>
            <a:chOff x="0" y="0"/>
            <a:chExt cx="462746" cy="462746"/>
          </a:xfrm>
        </p:grpSpPr>
        <p:sp>
          <p:nvSpPr>
            <p:cNvPr id="324" name="Oval 22"/>
            <p:cNvSpPr/>
            <p:nvPr/>
          </p:nvSpPr>
          <p:spPr>
            <a:xfrm>
              <a:off x="-1" y="-1"/>
              <a:ext cx="462748" cy="462748"/>
            </a:xfrm>
            <a:prstGeom prst="ellipse">
              <a:avLst/>
            </a:prstGeom>
            <a:solidFill>
              <a:srgbClr val="0E1E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Rectangle 23"/>
            <p:cNvSpPr/>
            <p:nvPr/>
          </p:nvSpPr>
          <p:spPr>
            <a:xfrm rot="54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Rectangle 24"/>
            <p:cNvSpPr/>
            <p:nvPr/>
          </p:nvSpPr>
          <p:spPr>
            <a:xfrm rot="108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1" name="Group 25"/>
          <p:cNvGrpSpPr/>
          <p:nvPr/>
        </p:nvGrpSpPr>
        <p:grpSpPr>
          <a:xfrm>
            <a:off x="5864627" y="3911169"/>
            <a:ext cx="462747" cy="462747"/>
            <a:chOff x="0" y="0"/>
            <a:chExt cx="462746" cy="462746"/>
          </a:xfrm>
        </p:grpSpPr>
        <p:sp>
          <p:nvSpPr>
            <p:cNvPr id="328" name="Oval 26"/>
            <p:cNvSpPr/>
            <p:nvPr/>
          </p:nvSpPr>
          <p:spPr>
            <a:xfrm>
              <a:off x="-1" y="-1"/>
              <a:ext cx="462748" cy="462748"/>
            </a:xfrm>
            <a:prstGeom prst="ellipse">
              <a:avLst/>
            </a:prstGeom>
            <a:solidFill>
              <a:srgbClr val="FAAA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Rectangle 27"/>
            <p:cNvSpPr/>
            <p:nvPr/>
          </p:nvSpPr>
          <p:spPr>
            <a:xfrm rot="54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Rectangle 28"/>
            <p:cNvSpPr/>
            <p:nvPr/>
          </p:nvSpPr>
          <p:spPr>
            <a:xfrm rot="108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5" name="Group 29"/>
          <p:cNvGrpSpPr/>
          <p:nvPr/>
        </p:nvGrpSpPr>
        <p:grpSpPr>
          <a:xfrm>
            <a:off x="7803568" y="3911169"/>
            <a:ext cx="462747" cy="462747"/>
            <a:chOff x="0" y="0"/>
            <a:chExt cx="462746" cy="462746"/>
          </a:xfrm>
        </p:grpSpPr>
        <p:sp>
          <p:nvSpPr>
            <p:cNvPr id="332" name="Oval 30"/>
            <p:cNvSpPr/>
            <p:nvPr/>
          </p:nvSpPr>
          <p:spPr>
            <a:xfrm>
              <a:off x="-1" y="-1"/>
              <a:ext cx="462748" cy="462748"/>
            </a:xfrm>
            <a:prstGeom prst="ellipse">
              <a:avLst/>
            </a:prstGeom>
            <a:solidFill>
              <a:srgbClr val="0E1E6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Rectangle 31"/>
            <p:cNvSpPr/>
            <p:nvPr/>
          </p:nvSpPr>
          <p:spPr>
            <a:xfrm rot="54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Rectangle 32"/>
            <p:cNvSpPr/>
            <p:nvPr/>
          </p:nvSpPr>
          <p:spPr>
            <a:xfrm rot="108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9" name="Group 33"/>
          <p:cNvGrpSpPr/>
          <p:nvPr/>
        </p:nvGrpSpPr>
        <p:grpSpPr>
          <a:xfrm>
            <a:off x="9632368" y="3911169"/>
            <a:ext cx="462747" cy="462747"/>
            <a:chOff x="0" y="0"/>
            <a:chExt cx="462746" cy="462746"/>
          </a:xfrm>
        </p:grpSpPr>
        <p:sp>
          <p:nvSpPr>
            <p:cNvPr id="336" name="Oval 34"/>
            <p:cNvSpPr/>
            <p:nvPr/>
          </p:nvSpPr>
          <p:spPr>
            <a:xfrm>
              <a:off x="-1" y="-1"/>
              <a:ext cx="462748" cy="462748"/>
            </a:xfrm>
            <a:prstGeom prst="ellipse">
              <a:avLst/>
            </a:prstGeom>
            <a:solidFill>
              <a:srgbClr val="FAAA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Rectangle 35"/>
            <p:cNvSpPr/>
            <p:nvPr/>
          </p:nvSpPr>
          <p:spPr>
            <a:xfrm rot="54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Rectangle 36"/>
            <p:cNvSpPr/>
            <p:nvPr/>
          </p:nvSpPr>
          <p:spPr>
            <a:xfrm rot="10800000">
              <a:off x="117072" y="196214"/>
              <a:ext cx="228601" cy="7031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1" name="Straight Connector 42"/>
          <p:cNvSpPr/>
          <p:nvPr/>
        </p:nvSpPr>
        <p:spPr>
          <a:xfrm>
            <a:off x="4307439" y="3217713"/>
            <a:ext cx="1603" cy="751269"/>
          </a:xfrm>
          <a:prstGeom prst="line">
            <a:avLst/>
          </a:prstGeom>
          <a:ln w="12700">
            <a:solidFill>
              <a:srgbClr val="0E1E63"/>
            </a:solidFill>
            <a:prstDash val="sysDash"/>
            <a:miter/>
            <a:headEnd type="oval"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5" name="TextBox 51"/>
          <p:cNvSpPr txBox="1"/>
          <p:nvPr/>
        </p:nvSpPr>
        <p:spPr>
          <a:xfrm>
            <a:off x="8913594" y="5155688"/>
            <a:ext cx="2581107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 b="1"/>
            </a:pPr>
            <a:r>
              <a:rPr lang="en-SG" sz="1400">
                <a:latin typeface="Arial" panose="020B0604020202020204" pitchFamily="34" charset="0"/>
                <a:cs typeface="Arial" panose="020B0604020202020204" pitchFamily="34" charset="0"/>
              </a:rPr>
              <a:t>List of Global lounges with varying facilities and their booking directly linked into the app using APIs yet to be developed by SIA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6" name="TextBox 52"/>
          <p:cNvSpPr txBox="1"/>
          <p:nvPr/>
        </p:nvSpPr>
        <p:spPr>
          <a:xfrm>
            <a:off x="7359324" y="1709001"/>
            <a:ext cx="1348026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 b="1"/>
            </a:pPr>
            <a:r>
              <a:rPr lang="en-GB" sz="1400">
                <a:cs typeface="Arial" panose="020B0604020202020204" pitchFamily="34" charset="0"/>
              </a:rPr>
              <a:t>Flight itinerary integration to provide notifications for advanced booking</a:t>
            </a:r>
          </a:p>
        </p:txBody>
      </p:sp>
      <p:sp>
        <p:nvSpPr>
          <p:cNvPr id="349" name="TextBox 55"/>
          <p:cNvSpPr txBox="1"/>
          <p:nvPr/>
        </p:nvSpPr>
        <p:spPr>
          <a:xfrm>
            <a:off x="4963477" y="5086193"/>
            <a:ext cx="2493645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 b="1"/>
            </a:pPr>
            <a:r>
              <a:rPr lang="en-SG" sz="1400">
                <a:cs typeface="Arial" panose="020B0604020202020204" pitchFamily="34" charset="0"/>
              </a:rPr>
              <a:t>Chatbot powered by Natural Language processing integrated with ready FAQ chat section in the current app</a:t>
            </a:r>
            <a:endParaRPr sz="1400">
              <a:cs typeface="Arial" panose="020B0604020202020204" pitchFamily="34" charset="0"/>
            </a:endParaRPr>
          </a:p>
        </p:txBody>
      </p:sp>
      <p:sp>
        <p:nvSpPr>
          <p:cNvPr id="36" name="Straight Connector 49"/>
          <p:cNvSpPr/>
          <p:nvPr/>
        </p:nvSpPr>
        <p:spPr>
          <a:xfrm flipV="1">
            <a:off x="6095070" y="4340873"/>
            <a:ext cx="0" cy="661289"/>
          </a:xfrm>
          <a:prstGeom prst="line">
            <a:avLst/>
          </a:prstGeom>
          <a:ln w="12700">
            <a:solidFill>
              <a:srgbClr val="FFCA08"/>
            </a:solidFill>
            <a:prstDash val="sysDash"/>
            <a:miter/>
            <a:headEnd type="oval"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11" descr="Picture 11"/>
          <p:cNvPicPr>
            <a:picLocks noChangeAspect="1"/>
          </p:cNvPicPr>
          <p:nvPr/>
        </p:nvPicPr>
        <p:blipFill>
          <a:blip r:embed="rId2"/>
          <a:srcRect t="32622" b="25742"/>
          <a:stretch>
            <a:fillRect/>
          </a:stretch>
        </p:blipFill>
        <p:spPr>
          <a:xfrm>
            <a:off x="239682" y="6109795"/>
            <a:ext cx="1316606" cy="548183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traight Connector 49">
            <a:extLst>
              <a:ext uri="{FF2B5EF4-FFF2-40B4-BE49-F238E27FC236}">
                <a16:creationId xmlns:a16="http://schemas.microsoft.com/office/drawing/2014/main" id="{389E54E8-3E72-4F02-B3E2-0470D1BEEEEE}"/>
              </a:ext>
            </a:extLst>
          </p:cNvPr>
          <p:cNvSpPr/>
          <p:nvPr/>
        </p:nvSpPr>
        <p:spPr>
          <a:xfrm flipV="1">
            <a:off x="2257362" y="4340872"/>
            <a:ext cx="0" cy="661289"/>
          </a:xfrm>
          <a:prstGeom prst="line">
            <a:avLst/>
          </a:prstGeom>
          <a:ln w="12700">
            <a:solidFill>
              <a:srgbClr val="FFCA08"/>
            </a:solidFill>
            <a:prstDash val="sysDash"/>
            <a:miter/>
            <a:headEnd type="oval"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E8B6A-A989-4A6B-B60C-225EF0435C0F}"/>
              </a:ext>
            </a:extLst>
          </p:cNvPr>
          <p:cNvSpPr txBox="1"/>
          <p:nvPr/>
        </p:nvSpPr>
        <p:spPr>
          <a:xfrm>
            <a:off x="1131870" y="5023767"/>
            <a:ext cx="2479588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1400" b="1" dirty="0"/>
              <a:t>Preparation of APIs for real-time data regarding lounge facility occupancy and implementation in the app</a:t>
            </a:r>
            <a:endParaRPr kumimoji="0" lang="en-SG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" name="TextBox 52">
            <a:extLst>
              <a:ext uri="{FF2B5EF4-FFF2-40B4-BE49-F238E27FC236}">
                <a16:creationId xmlns:a16="http://schemas.microsoft.com/office/drawing/2014/main" id="{50888461-445A-4F43-9A4B-73A3DBE93500}"/>
              </a:ext>
            </a:extLst>
          </p:cNvPr>
          <p:cNvSpPr txBox="1"/>
          <p:nvPr/>
        </p:nvSpPr>
        <p:spPr>
          <a:xfrm>
            <a:off x="3790866" y="1901826"/>
            <a:ext cx="1259461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 b="1"/>
            </a:pPr>
            <a:r>
              <a:rPr lang="en-GB" sz="1400">
                <a:cs typeface="Arial" panose="020B0604020202020204" pitchFamily="34" charset="0"/>
              </a:rPr>
              <a:t>App launch on App markets on Android and iOS</a:t>
            </a:r>
          </a:p>
        </p:txBody>
      </p:sp>
      <p:sp>
        <p:nvSpPr>
          <p:cNvPr id="37" name="Straight Connector 42">
            <a:extLst>
              <a:ext uri="{FF2B5EF4-FFF2-40B4-BE49-F238E27FC236}">
                <a16:creationId xmlns:a16="http://schemas.microsoft.com/office/drawing/2014/main" id="{5509500F-9771-446C-9AD8-11ADB4BC7C43}"/>
              </a:ext>
            </a:extLst>
          </p:cNvPr>
          <p:cNvSpPr/>
          <p:nvPr/>
        </p:nvSpPr>
        <p:spPr>
          <a:xfrm>
            <a:off x="8033337" y="3256304"/>
            <a:ext cx="1603" cy="751269"/>
          </a:xfrm>
          <a:prstGeom prst="line">
            <a:avLst/>
          </a:prstGeom>
          <a:ln w="12700">
            <a:solidFill>
              <a:srgbClr val="0E1E63"/>
            </a:solidFill>
            <a:prstDash val="sysDash"/>
            <a:miter/>
            <a:headEnd type="oval"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Straight Connector 49">
            <a:extLst>
              <a:ext uri="{FF2B5EF4-FFF2-40B4-BE49-F238E27FC236}">
                <a16:creationId xmlns:a16="http://schemas.microsoft.com/office/drawing/2014/main" id="{3D000226-79BA-4FC1-9915-2BF0DCA6F60B}"/>
              </a:ext>
            </a:extLst>
          </p:cNvPr>
          <p:cNvSpPr/>
          <p:nvPr/>
        </p:nvSpPr>
        <p:spPr>
          <a:xfrm flipV="1">
            <a:off x="9863740" y="4340871"/>
            <a:ext cx="0" cy="661289"/>
          </a:xfrm>
          <a:prstGeom prst="line">
            <a:avLst/>
          </a:prstGeom>
          <a:ln w="12700">
            <a:solidFill>
              <a:srgbClr val="FFCA08"/>
            </a:solidFill>
            <a:prstDash val="sysDash"/>
            <a:miter/>
            <a:headEnd type="oval"/>
          </a:ln>
        </p:spPr>
        <p:txBody>
          <a:bodyPr lIns="45719" rIns="45719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17"/>
          <p:cNvSpPr txBox="1"/>
          <p:nvPr/>
        </p:nvSpPr>
        <p:spPr>
          <a:xfrm>
            <a:off x="4234636" y="2505672"/>
            <a:ext cx="351634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b="1"/>
            </a:lvl1pPr>
          </a:lstStyle>
          <a:p>
            <a:pPr algn="ctr"/>
            <a:r>
              <a:rPr lang="en-US" sz="5400" b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sz="54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0D316-328D-49EB-B154-F1FEA8C002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981" y="2846893"/>
            <a:ext cx="3935691" cy="393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423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EC3A9-C76D-4E61-951D-2530E0BE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10257889" cy="58118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0800" b="1" err="1"/>
              <a:t>KrisMate</a:t>
            </a:r>
            <a:endParaRPr lang="en-GB" sz="10800"/>
          </a:p>
        </p:txBody>
      </p:sp>
    </p:spTree>
    <p:extLst>
      <p:ext uri="{BB962C8B-B14F-4D97-AF65-F5344CB8AC3E}">
        <p14:creationId xmlns:p14="http://schemas.microsoft.com/office/powerpoint/2010/main" val="265408386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B8CE-0382-46E9-9ABC-F2782458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Our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2999A-1699-47C9-B419-0AE00D933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45719" tIns="45720" rIns="45719" bIns="45720" anchor="t">
            <a:normAutofit/>
          </a:bodyPr>
          <a:lstStyle/>
          <a:p>
            <a:pPr marL="0" indent="0">
              <a:buNone/>
            </a:pPr>
            <a:r>
              <a:rPr lang="en-SG" dirty="0">
                <a:ea typeface="+mn-lt"/>
                <a:cs typeface="+mn-lt"/>
                <a:hlinkClick r:id="rId2"/>
              </a:rPr>
              <a:t>https://drive.google.com/file/d/14BKLkcQVehTZvC59XSquxJH8O0VHK02Q/view?usp=sharing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790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Raghav Mantri">
            <a:extLst>
              <a:ext uri="{FF2B5EF4-FFF2-40B4-BE49-F238E27FC236}">
                <a16:creationId xmlns:a16="http://schemas.microsoft.com/office/drawing/2014/main" id="{5CA52C28-6E38-4DC4-950D-435F8D2ED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0522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erson standing in a garden&#10;&#10;Description automatically generated">
            <a:extLst>
              <a:ext uri="{FF2B5EF4-FFF2-40B4-BE49-F238E27FC236}">
                <a16:creationId xmlns:a16="http://schemas.microsoft.com/office/drawing/2014/main" id="{0752E684-8B7B-4141-9378-D324EDB53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4471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2052" name="Picture 4" descr="Profile photo of Pranay Mathur">
            <a:extLst>
              <a:ext uri="{FF2B5EF4-FFF2-40B4-BE49-F238E27FC236}">
                <a16:creationId xmlns:a16="http://schemas.microsoft.com/office/drawing/2014/main" id="{B7ECDE75-BAA3-446F-9690-CE3FBC92F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8420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B0174-03CA-4DA2-9EDB-FFDA00E81F67}"/>
              </a:ext>
            </a:extLst>
          </p:cNvPr>
          <p:cNvSpPr txBox="1"/>
          <p:nvPr/>
        </p:nvSpPr>
        <p:spPr>
          <a:xfrm>
            <a:off x="1530522" y="4571999"/>
            <a:ext cx="2843059" cy="37449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alibri"/>
              </a:rPr>
              <a:t>Raghav Mantri</a:t>
            </a:r>
            <a:endParaRPr kumimoji="0" lang="en-GB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8B1B9-12C1-4D53-876A-CCDB445EDC2E}"/>
              </a:ext>
            </a:extLst>
          </p:cNvPr>
          <p:cNvSpPr txBox="1"/>
          <p:nvPr/>
        </p:nvSpPr>
        <p:spPr>
          <a:xfrm>
            <a:off x="4667944" y="4572000"/>
            <a:ext cx="2843059" cy="37449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alibri"/>
              </a:rPr>
              <a:t>Anshul Gupta</a:t>
            </a:r>
            <a:endParaRPr kumimoji="0" lang="en-GB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11B684-D081-4470-8D5F-8CEB8B08C4B5}"/>
              </a:ext>
            </a:extLst>
          </p:cNvPr>
          <p:cNvSpPr txBox="1"/>
          <p:nvPr/>
        </p:nvSpPr>
        <p:spPr>
          <a:xfrm>
            <a:off x="7805366" y="4571999"/>
            <a:ext cx="2843058" cy="37449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noAutofit/>
          </a:bodyPr>
          <a:lstStyle/>
          <a:p>
            <a:pPr marL="0" marR="0" indent="0" algn="ctr" defTabSz="914400" rtl="0" fontAlgn="auto" latinLnBrk="0" hangingPunct="0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alibri"/>
              </a:rPr>
              <a:t>Pranay Mathur</a:t>
            </a:r>
            <a:endParaRPr kumimoji="0" lang="en-GB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E95AF-8069-46B9-A6BE-95C8BB1E67AB}"/>
              </a:ext>
            </a:extLst>
          </p:cNvPr>
          <p:cNvSpPr txBox="1"/>
          <p:nvPr/>
        </p:nvSpPr>
        <p:spPr>
          <a:xfrm>
            <a:off x="554804" y="380144"/>
            <a:ext cx="523982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TEAM: AVIATORS</a:t>
            </a:r>
            <a:endParaRPr kumimoji="0" lang="en-GB" sz="3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6ECA08-8772-47FB-97A9-28765AA12CB6}"/>
              </a:ext>
            </a:extLst>
          </p:cNvPr>
          <p:cNvSpPr txBox="1"/>
          <p:nvPr/>
        </p:nvSpPr>
        <p:spPr>
          <a:xfrm>
            <a:off x="1523993" y="5116488"/>
            <a:ext cx="284305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NTU Computer Engineering Undergraduate</a:t>
            </a: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F5EB9-E19C-4846-BF13-53D769A2EA67}"/>
              </a:ext>
            </a:extLst>
          </p:cNvPr>
          <p:cNvSpPr/>
          <p:nvPr/>
        </p:nvSpPr>
        <p:spPr>
          <a:xfrm>
            <a:off x="4687525" y="5125543"/>
            <a:ext cx="2836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NTU Mechanical Engineering Undergraduate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D946B2-8F5E-4E69-8F85-3E2F60673864}"/>
              </a:ext>
            </a:extLst>
          </p:cNvPr>
          <p:cNvSpPr/>
          <p:nvPr/>
        </p:nvSpPr>
        <p:spPr>
          <a:xfrm>
            <a:off x="7844530" y="5125543"/>
            <a:ext cx="2862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NTU Electrical Engineering Undergraduate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0522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136">
            <a:extLst>
              <a:ext uri="{FF2B5EF4-FFF2-40B4-BE49-F238E27FC236}">
                <a16:creationId xmlns:a16="http://schemas.microsoft.com/office/drawing/2014/main" id="{49CD2D09-B1BB-4DF5-9E1C-3D21B21ED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9" name="Picture 138">
            <a:extLst>
              <a:ext uri="{FF2B5EF4-FFF2-40B4-BE49-F238E27FC236}">
                <a16:creationId xmlns:a16="http://schemas.microsoft.com/office/drawing/2014/main" id="{83355637-BA71-4F63-94C9-E77BF81BD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2AD62D-69D0-4559-8F96-48C13F43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b="1" kern="1200">
                <a:latin typeface="+mj-lt"/>
                <a:ea typeface="+mj-ea"/>
                <a:cs typeface="+mj-cs"/>
              </a:rPr>
              <a:t>Problem / Pain Points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BD6D5-B480-401E-8B64-CC5BD3F25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997" y="2599361"/>
            <a:ext cx="4706803" cy="38836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kern="1200"/>
              <a:t>Manual booking system at lounges</a:t>
            </a:r>
          </a:p>
          <a:p>
            <a:pPr marL="781050" lvl="1" indent="-285750">
              <a:buFont typeface="Wingdings" panose="05000000000000000000" pitchFamily="2" charset="2"/>
              <a:buChar char="Ø"/>
            </a:pPr>
            <a:r>
              <a:rPr lang="en-US" sz="1700" kern="1200"/>
              <a:t> Time-consuming</a:t>
            </a:r>
          </a:p>
          <a:p>
            <a:pPr marL="781050" lvl="1" indent="-285750">
              <a:buFont typeface="Wingdings" panose="05000000000000000000" pitchFamily="2" charset="2"/>
              <a:buChar char="Ø"/>
            </a:pPr>
            <a:r>
              <a:rPr lang="en-US" sz="1700" kern="1200"/>
              <a:t> Inefficient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endParaRPr lang="en-US" sz="1700" kern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kern="1200"/>
              <a:t>Crowded facilities due to lack of monitoring</a:t>
            </a:r>
          </a:p>
          <a:p>
            <a:pPr marL="781050" lvl="1" indent="-285750">
              <a:buFont typeface="Wingdings" panose="05000000000000000000" pitchFamily="2" charset="2"/>
              <a:buChar char="Ø"/>
            </a:pPr>
            <a:r>
              <a:rPr lang="en-US" sz="1700" kern="1200"/>
              <a:t>Unsafe</a:t>
            </a:r>
          </a:p>
          <a:p>
            <a:pPr marL="781050" lvl="1" indent="-285750">
              <a:buFont typeface="Wingdings" panose="05000000000000000000" pitchFamily="2" charset="2"/>
              <a:buChar char="Ø"/>
            </a:pPr>
            <a:r>
              <a:rPr lang="en-US" sz="1700" kern="1200"/>
              <a:t>Bad customer experience</a:t>
            </a:r>
          </a:p>
          <a:p>
            <a:pPr marL="457200" lvl="1" indent="-228600">
              <a:buFont typeface="Arial" panose="020B0604020202020204" pitchFamily="34" charset="0"/>
              <a:buChar char="•"/>
            </a:pPr>
            <a:endParaRPr lang="en-US" sz="1700" kern="1200"/>
          </a:p>
          <a:p>
            <a:pPr>
              <a:buFont typeface="Arial" panose="020B0604020202020204" pitchFamily="34" charset="0"/>
              <a:buChar char="•"/>
            </a:pPr>
            <a:r>
              <a:rPr lang="en-US" sz="1700" kern="1200"/>
              <a:t>Lack of digitalized assistance platforms</a:t>
            </a:r>
          </a:p>
          <a:p>
            <a:pPr marL="781050" lvl="1" indent="-285750">
              <a:buFont typeface="Wingdings" panose="05000000000000000000" pitchFamily="2" charset="2"/>
              <a:buChar char="Ø"/>
            </a:pPr>
            <a:r>
              <a:rPr lang="en-US" sz="1700" kern="1200"/>
              <a:t> Results into extra expenditure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700" kern="1200"/>
          </a:p>
        </p:txBody>
      </p:sp>
      <p:sp>
        <p:nvSpPr>
          <p:cNvPr id="3080" name="Freeform 49">
            <a:extLst>
              <a:ext uri="{FF2B5EF4-FFF2-40B4-BE49-F238E27FC236}">
                <a16:creationId xmlns:a16="http://schemas.microsoft.com/office/drawing/2014/main" id="{967C29FE-FD32-4AFB-AD20-DBDF5864B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6" name="Picture 4" descr="Finding Excellence in Problem Management Processes - ITChronicles">
            <a:extLst>
              <a:ext uri="{FF2B5EF4-FFF2-40B4-BE49-F238E27FC236}">
                <a16:creationId xmlns:a16="http://schemas.microsoft.com/office/drawing/2014/main" id="{3F926229-3BE9-4A68-A2B2-734DF914C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5" r="23542" b="-1"/>
          <a:stretch/>
        </p:blipFill>
        <p:spPr bwMode="auto">
          <a:xfrm>
            <a:off x="6893318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92057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62CC9-35CF-49E2-B3B4-0A4A3DFD4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Idea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455BE-869E-4582-A0BB-2DFB20EC5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08436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buFont typeface="Arial" panose="020B0604020202020204" pitchFamily="34" charset="0"/>
              <a:buChar char="•"/>
            </a:pPr>
            <a:r>
              <a:rPr lang="en-US" sz="2000" b="1" kern="1200" dirty="0" err="1">
                <a:solidFill>
                  <a:schemeClr val="tx1"/>
                </a:solidFill>
              </a:rPr>
              <a:t>KrisMate</a:t>
            </a:r>
            <a:r>
              <a:rPr lang="en-US" sz="2000" kern="1200" dirty="0">
                <a:solidFill>
                  <a:schemeClr val="tx1"/>
                </a:solidFill>
              </a:rPr>
              <a:t> provides premium members with an app-based solution to monitor and book amenities at various </a:t>
            </a:r>
            <a:r>
              <a:rPr lang="en-US" sz="2000" kern="1200" dirty="0" err="1">
                <a:solidFill>
                  <a:schemeClr val="tx1"/>
                </a:solidFill>
              </a:rPr>
              <a:t>KrisFlyer</a:t>
            </a:r>
            <a:r>
              <a:rPr lang="en-US" sz="2000" kern="1200" dirty="0">
                <a:solidFill>
                  <a:schemeClr val="tx1"/>
                </a:solidFill>
              </a:rPr>
              <a:t> lounges worldwide in a fast, easy and convenient way.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kern="1200" dirty="0">
                <a:solidFill>
                  <a:schemeClr val="tx1"/>
                </a:solidFill>
              </a:rPr>
              <a:t>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</a:rPr>
              <a:t>Contactless &amp; wireless booking of amenities via QR code at lounges.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</a:rPr>
              <a:t>24X7 Chatbot for assistance.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</a:rPr>
              <a:t>Advanced Meal-planning.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</a:rPr>
              <a:t>Checking amenities from any location.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</a:rPr>
              <a:t>Staff-less monitoring of amenities.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kern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Free Webinar: Is My Idea Any Good?">
            <a:extLst>
              <a:ext uri="{FF2B5EF4-FFF2-40B4-BE49-F238E27FC236}">
                <a16:creationId xmlns:a16="http://schemas.microsoft.com/office/drawing/2014/main" id="{9712DE6A-C085-4BA7-AF7F-2656C5301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9" r="18831" b="-1"/>
          <a:stretch/>
        </p:blipFill>
        <p:spPr bwMode="auto">
          <a:xfrm>
            <a:off x="7145820" y="1529414"/>
            <a:ext cx="4351338" cy="43513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Arc 7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0160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7">
            <a:extLst>
              <a:ext uri="{FF2B5EF4-FFF2-40B4-BE49-F238E27FC236}">
                <a16:creationId xmlns:a16="http://schemas.microsoft.com/office/drawing/2014/main" id="{6AB33354-5302-409E-90BF-4E7A98AF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050595-BC90-4C51-8379-3DD4DFF13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165014"/>
            <a:ext cx="3796306" cy="46662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</a:t>
            </a:r>
          </a:p>
        </p:txBody>
      </p:sp>
      <p:grpSp>
        <p:nvGrpSpPr>
          <p:cNvPr id="52" name="Group 9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03630D4D-5FA3-4DFF-B98C-73DDB00E4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40" y="1165014"/>
            <a:ext cx="5625253" cy="46662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</a:rPr>
              <a:t>Advanced booking into 9 amenities.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</a:rPr>
              <a:t>QR scanning to check-in into amenities at the lounges.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kern="1200">
                <a:solidFill>
                  <a:schemeClr val="tx1"/>
                </a:solidFill>
              </a:rPr>
              <a:t>FAQs powered by static data to clarify customer queries round the clock.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kern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1901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7912-A75F-4694-92B9-545A6E72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 Stack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3A8D2-22EF-49CF-A7B3-E1DEC2F9E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494415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kern="1200">
                <a:solidFill>
                  <a:schemeClr val="tx1"/>
                </a:solidFill>
              </a:rPr>
              <a:t>Flutter, a cross-platform app development framework by Google has been used to develop the app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kern="1200">
              <a:solidFill>
                <a:schemeClr val="tx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Flutter Review - Is It Good Substitute for Other Platforms ...">
            <a:extLst>
              <a:ext uri="{FF2B5EF4-FFF2-40B4-BE49-F238E27FC236}">
                <a16:creationId xmlns:a16="http://schemas.microsoft.com/office/drawing/2014/main" id="{3E12E6EE-1CFD-4190-9B84-C93D7FD51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4709" y="2355393"/>
            <a:ext cx="4475531" cy="21439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704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79A8-812C-4B58-9245-5E4B79A1B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19" tIns="45720" rIns="45719" bIns="45720" anchor="ctr">
            <a:normAutofit/>
          </a:bodyPr>
          <a:lstStyle/>
          <a:p>
            <a:r>
              <a:rPr lang="en-SG" sz="5400" dirty="0"/>
              <a:t>Advance Booking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251534F-AEE6-4FD3-A11A-18B3643A4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132084"/>
              </p:ext>
            </p:extLst>
          </p:nvPr>
        </p:nvGraphicFramePr>
        <p:xfrm>
          <a:off x="1861420" y="824277"/>
          <a:ext cx="846877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8" name="Arrow: Down 457">
            <a:extLst>
              <a:ext uri="{FF2B5EF4-FFF2-40B4-BE49-F238E27FC236}">
                <a16:creationId xmlns:a16="http://schemas.microsoft.com/office/drawing/2014/main" id="{CD5D151F-7374-4B7B-ACEB-B3627D88A5D3}"/>
              </a:ext>
            </a:extLst>
          </p:cNvPr>
          <p:cNvSpPr/>
          <p:nvPr/>
        </p:nvSpPr>
        <p:spPr>
          <a:xfrm>
            <a:off x="5853684" y="4331274"/>
            <a:ext cx="484631" cy="97840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C9B8CC96-EB6F-462B-AFB9-F1CC53EAC219}"/>
              </a:ext>
            </a:extLst>
          </p:cNvPr>
          <p:cNvSpPr txBox="1"/>
          <p:nvPr/>
        </p:nvSpPr>
        <p:spPr>
          <a:xfrm>
            <a:off x="6338315" y="4331274"/>
            <a:ext cx="1432320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If the amenity is already fully booked at that time</a:t>
            </a:r>
            <a:endParaRPr lang="en-US" sz="1400" dirty="0">
              <a:cs typeface="Arial"/>
            </a:endParaRPr>
          </a:p>
        </p:txBody>
      </p:sp>
      <p:sp>
        <p:nvSpPr>
          <p:cNvPr id="462" name="Rectangle: Rounded Corners 461">
            <a:extLst>
              <a:ext uri="{FF2B5EF4-FFF2-40B4-BE49-F238E27FC236}">
                <a16:creationId xmlns:a16="http://schemas.microsoft.com/office/drawing/2014/main" id="{1AEF598D-5766-43FB-8245-C2612A7505DA}"/>
              </a:ext>
            </a:extLst>
          </p:cNvPr>
          <p:cNvSpPr/>
          <p:nvPr/>
        </p:nvSpPr>
        <p:spPr>
          <a:xfrm>
            <a:off x="4951406" y="5459753"/>
            <a:ext cx="2289188" cy="783191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2000" dirty="0">
                <a:cs typeface="Arial"/>
              </a:rPr>
              <a:t>Get added to the waitlist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8328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413D6D-72FD-4ABC-999B-192600A1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55" y="1371600"/>
            <a:ext cx="2057400" cy="4114800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E3EC41-5B16-4ECB-9F5B-7165CA05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536" y="1371599"/>
            <a:ext cx="2066925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F638540-774A-42C7-94B0-0ECD3341D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946" y="1371600"/>
            <a:ext cx="2057400" cy="4114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92806B5-0118-438B-AB1C-06C5B9EEBD39}"/>
              </a:ext>
            </a:extLst>
          </p:cNvPr>
          <p:cNvSpPr/>
          <p:nvPr/>
        </p:nvSpPr>
        <p:spPr>
          <a:xfrm>
            <a:off x="3648516" y="3073138"/>
            <a:ext cx="914400" cy="53732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B217F13-7DAA-43E6-8D04-4C413A3AF47F}"/>
              </a:ext>
            </a:extLst>
          </p:cNvPr>
          <p:cNvSpPr/>
          <p:nvPr/>
        </p:nvSpPr>
        <p:spPr>
          <a:xfrm>
            <a:off x="7676653" y="3058998"/>
            <a:ext cx="914400" cy="537328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0361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B5746A64E4064CAF498D8473420A24" ma:contentTypeVersion="7" ma:contentTypeDescription="Create a new document." ma:contentTypeScope="" ma:versionID="272a5c00a169abdbfd83196cab5ac168">
  <xsd:schema xmlns:xsd="http://www.w3.org/2001/XMLSchema" xmlns:xs="http://www.w3.org/2001/XMLSchema" xmlns:p="http://schemas.microsoft.com/office/2006/metadata/properties" xmlns:ns3="ad87009f-0ecf-41f5-9465-bb2fbc62b705" xmlns:ns4="c48d219d-dfe2-4263-87c4-363aa56337c9" targetNamespace="http://schemas.microsoft.com/office/2006/metadata/properties" ma:root="true" ma:fieldsID="5fc8df2065e6d0f78187adf44fd4a24c" ns3:_="" ns4:_="">
    <xsd:import namespace="ad87009f-0ecf-41f5-9465-bb2fbc62b705"/>
    <xsd:import namespace="c48d219d-dfe2-4263-87c4-363aa56337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7009f-0ecf-41f5-9465-bb2fbc62b7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8d219d-dfe2-4263-87c4-363aa56337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CB20A2-D547-4F2A-B3D6-E7342D90BF99}">
  <ds:schemaRefs>
    <ds:schemaRef ds:uri="http://purl.org/dc/elements/1.1/"/>
    <ds:schemaRef ds:uri="http://schemas.microsoft.com/office/2006/metadata/properties"/>
    <ds:schemaRef ds:uri="c48d219d-dfe2-4263-87c4-363aa56337c9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ad87009f-0ecf-41f5-9465-bb2fbc62b70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969B3E-703E-4AB8-B0A2-00765420E5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6B20F0-FFD7-4843-8A56-D2DBEC47A5BD}">
  <ds:schemaRefs>
    <ds:schemaRef ds:uri="ad87009f-0ecf-41f5-9465-bb2fbc62b705"/>
    <ds:schemaRef ds:uri="c48d219d-dfe2-4263-87c4-363aa56337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455</Words>
  <Application>Microsoft Office PowerPoint</Application>
  <PresentationFormat>Widescreen</PresentationFormat>
  <Paragraphs>109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Arial Rounded MT Bold</vt:lpstr>
      <vt:lpstr>BakerSignet LT</vt:lpstr>
      <vt:lpstr>Calibri</vt:lpstr>
      <vt:lpstr>Calibri Light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Problem / Pain Points</vt:lpstr>
      <vt:lpstr>Our Idea</vt:lpstr>
      <vt:lpstr>Technology</vt:lpstr>
      <vt:lpstr>Tech Stack used</vt:lpstr>
      <vt:lpstr>Advance Booking</vt:lpstr>
      <vt:lpstr>PowerPoint Presentation</vt:lpstr>
      <vt:lpstr>Check-in at the lounge</vt:lpstr>
      <vt:lpstr>PowerPoint Presentation</vt:lpstr>
      <vt:lpstr>PowerPoint Presentation</vt:lpstr>
      <vt:lpstr>PowerPoint Presentation</vt:lpstr>
      <vt:lpstr>What sets us apart</vt:lpstr>
      <vt:lpstr>QR scanning to check in!</vt:lpstr>
      <vt:lpstr>Demo</vt:lpstr>
      <vt:lpstr>PowerPoint Presentation</vt:lpstr>
      <vt:lpstr>PowerPoint Presentation</vt:lpstr>
      <vt:lpstr>PowerPoint Presentation</vt:lpstr>
      <vt:lpstr>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Raghav Mantri</dc:creator>
  <cp:lastModifiedBy>Raghav Mantri</cp:lastModifiedBy>
  <cp:revision>2</cp:revision>
  <dcterms:created xsi:type="dcterms:W3CDTF">2020-08-22T22:03:16Z</dcterms:created>
  <dcterms:modified xsi:type="dcterms:W3CDTF">2020-08-23T06:41:39Z</dcterms:modified>
</cp:coreProperties>
</file>